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29F"/>
    <a:srgbClr val="EBBC34"/>
    <a:srgbClr val="A1E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6"/>
    <p:restoredTop sz="94639"/>
  </p:normalViewPr>
  <p:slideViewPr>
    <p:cSldViewPr snapToGrid="0">
      <p:cViewPr>
        <p:scale>
          <a:sx n="40" d="100"/>
          <a:sy n="40" d="100"/>
        </p:scale>
        <p:origin x="144" y="-1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647D9-83DE-D747-9FF9-EEB4ED8D7FF0}" type="datetimeFigureOut">
              <a:rPr lang="en-US" smtClean="0"/>
              <a:t>6/15/26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105537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A647D9-83DE-D747-9FF9-EEB4ED8D7FF0}" type="datetimeFigureOut">
              <a:rPr lang="en-US" smtClean="0"/>
              <a:t>6/15/26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239336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A647D9-83DE-D747-9FF9-EEB4ED8D7FF0}" type="datetimeFigureOut">
              <a:rPr lang="en-US" smtClean="0"/>
              <a:t>6/15/26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174798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A647D9-83DE-D747-9FF9-EEB4ED8D7FF0}" type="datetimeFigureOut">
              <a:rPr lang="en-US" smtClean="0"/>
              <a:t>6/15/26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310082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647D9-83DE-D747-9FF9-EEB4ED8D7FF0}" type="datetimeFigureOut">
              <a:rPr lang="en-US" smtClean="0"/>
              <a:t>6/15/26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309212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A647D9-83DE-D747-9FF9-EEB4ED8D7FF0}" type="datetimeFigureOut">
              <a:rPr lang="en-US" smtClean="0"/>
              <a:t>6/15/26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79901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A647D9-83DE-D747-9FF9-EEB4ED8D7FF0}" type="datetimeFigureOut">
              <a:rPr lang="en-US" smtClean="0"/>
              <a:t>6/15/26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129752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A647D9-83DE-D747-9FF9-EEB4ED8D7FF0}" type="datetimeFigureOut">
              <a:rPr lang="en-US" smtClean="0"/>
              <a:t>6/15/26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429321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647D9-83DE-D747-9FF9-EEB4ED8D7FF0}" type="datetimeFigureOut">
              <a:rPr lang="en-US" smtClean="0"/>
              <a:t>6/15/26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373731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DA647D9-83DE-D747-9FF9-EEB4ED8D7FF0}" type="datetimeFigureOut">
              <a:rPr lang="en-US" smtClean="0"/>
              <a:t>6/15/26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415790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DA647D9-83DE-D747-9FF9-EEB4ED8D7FF0}" type="datetimeFigureOut">
              <a:rPr lang="en-US" smtClean="0"/>
              <a:t>6/15/26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46115-95F8-8243-84D0-E45F7A18B535}" type="slidenum">
              <a:rPr lang="en-US" smtClean="0"/>
              <a:t>‹#›</a:t>
            </a:fld>
            <a:endParaRPr lang="en-US"/>
          </a:p>
        </p:txBody>
      </p:sp>
    </p:spTree>
    <p:extLst>
      <p:ext uri="{BB962C8B-B14F-4D97-AF65-F5344CB8AC3E}">
        <p14:creationId xmlns:p14="http://schemas.microsoft.com/office/powerpoint/2010/main" val="86476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DDA647D9-83DE-D747-9FF9-EEB4ED8D7FF0}" type="datetimeFigureOut">
              <a:rPr lang="en-US" smtClean="0"/>
              <a:t>6/15/26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A3946115-95F8-8243-84D0-E45F7A18B535}" type="slidenum">
              <a:rPr lang="en-US" smtClean="0"/>
              <a:t>‹#›</a:t>
            </a:fld>
            <a:endParaRPr lang="en-US"/>
          </a:p>
        </p:txBody>
      </p:sp>
    </p:spTree>
    <p:extLst>
      <p:ext uri="{BB962C8B-B14F-4D97-AF65-F5344CB8AC3E}">
        <p14:creationId xmlns:p14="http://schemas.microsoft.com/office/powerpoint/2010/main" val="2418667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87CADF-4E50-9E10-58F5-D0FC763DCB81}"/>
              </a:ext>
            </a:extLst>
          </p:cNvPr>
          <p:cNvSpPr txBox="1"/>
          <p:nvPr/>
        </p:nvSpPr>
        <p:spPr>
          <a:xfrm>
            <a:off x="1320800" y="635437"/>
            <a:ext cx="40741600" cy="2215991"/>
          </a:xfrm>
          <a:prstGeom prst="rect">
            <a:avLst/>
          </a:prstGeom>
          <a:noFill/>
        </p:spPr>
        <p:txBody>
          <a:bodyPr wrap="square">
            <a:spAutoFit/>
          </a:bodyPr>
          <a:lstStyle/>
          <a:p>
            <a:r>
              <a:rPr lang="en-US" sz="13800" b="0" i="1" u="none" strike="noStrike" dirty="0">
                <a:solidFill>
                  <a:srgbClr val="333333"/>
                </a:solidFill>
                <a:effectLst/>
                <a:latin typeface="Optima" panose="02000503060000020004" pitchFamily="2" charset="0"/>
              </a:rPr>
              <a:t>Age-rate scaling in evolution is largely </a:t>
            </a:r>
            <a:r>
              <a:rPr lang="en-US" sz="13800" b="0" i="1" u="none" strike="noStrike" dirty="0">
                <a:solidFill>
                  <a:srgbClr val="EB529F"/>
                </a:solidFill>
                <a:effectLst/>
                <a:latin typeface="Optima" panose="02000503060000020004" pitchFamily="2" charset="0"/>
              </a:rPr>
              <a:t>artifactual</a:t>
            </a:r>
            <a:r>
              <a:rPr lang="en-US" sz="13800" b="0" i="1" u="none" strike="noStrike" dirty="0">
                <a:solidFill>
                  <a:srgbClr val="333333"/>
                </a:solidFill>
                <a:effectLst/>
                <a:latin typeface="Optima" panose="02000503060000020004" pitchFamily="2" charset="0"/>
              </a:rPr>
              <a:t> </a:t>
            </a:r>
            <a:endParaRPr lang="en-US" sz="13800" dirty="0">
              <a:latin typeface="Optima" panose="02000503060000020004" pitchFamily="2" charset="0"/>
            </a:endParaRPr>
          </a:p>
        </p:txBody>
      </p:sp>
      <p:sp>
        <p:nvSpPr>
          <p:cNvPr id="8" name="Rectangle 7">
            <a:extLst>
              <a:ext uri="{FF2B5EF4-FFF2-40B4-BE49-F238E27FC236}">
                <a16:creationId xmlns:a16="http://schemas.microsoft.com/office/drawing/2014/main" id="{8536AE79-64F7-0B4A-A723-580ABC931309}"/>
              </a:ext>
            </a:extLst>
          </p:cNvPr>
          <p:cNvSpPr/>
          <p:nvPr/>
        </p:nvSpPr>
        <p:spPr>
          <a:xfrm>
            <a:off x="32715200" y="3829815"/>
            <a:ext cx="9144000" cy="7315200"/>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E79F12-F08A-D579-3E01-CDAE69B8C55F}"/>
              </a:ext>
            </a:extLst>
          </p:cNvPr>
          <p:cNvSpPr txBox="1"/>
          <p:nvPr/>
        </p:nvSpPr>
        <p:spPr>
          <a:xfrm>
            <a:off x="1320800" y="2988439"/>
            <a:ext cx="35966400" cy="1446550"/>
          </a:xfrm>
          <a:prstGeom prst="rect">
            <a:avLst/>
          </a:prstGeom>
          <a:noFill/>
        </p:spPr>
        <p:txBody>
          <a:bodyPr wrap="square" rtlCol="0">
            <a:spAutoFit/>
          </a:bodyPr>
          <a:lstStyle/>
          <a:p>
            <a:r>
              <a:rPr lang="en-US" sz="8800" dirty="0">
                <a:latin typeface="Optima" panose="02000503060000020004" pitchFamily="2" charset="0"/>
              </a:rPr>
              <a:t>Brian C. O’Meara &amp; Jeremy M. Beaulieu</a:t>
            </a:r>
          </a:p>
        </p:txBody>
      </p:sp>
      <p:sp>
        <p:nvSpPr>
          <p:cNvPr id="10" name="TextBox 9">
            <a:extLst>
              <a:ext uri="{FF2B5EF4-FFF2-40B4-BE49-F238E27FC236}">
                <a16:creationId xmlns:a16="http://schemas.microsoft.com/office/drawing/2014/main" id="{E92892F7-68A3-A539-9CF6-DDEBCEACC6CC}"/>
              </a:ext>
            </a:extLst>
          </p:cNvPr>
          <p:cNvSpPr txBox="1"/>
          <p:nvPr/>
        </p:nvSpPr>
        <p:spPr>
          <a:xfrm>
            <a:off x="1320800" y="4301544"/>
            <a:ext cx="9144000" cy="1569660"/>
          </a:xfrm>
          <a:prstGeom prst="rect">
            <a:avLst/>
          </a:prstGeom>
          <a:noFill/>
        </p:spPr>
        <p:txBody>
          <a:bodyPr wrap="square" rtlCol="0">
            <a:spAutoFit/>
          </a:bodyPr>
          <a:lstStyle/>
          <a:p>
            <a:r>
              <a:rPr lang="en-US" sz="2400" dirty="0">
                <a:latin typeface="Optima" panose="02000503060000020004" pitchFamily="2" charset="0"/>
              </a:rPr>
              <a:t>Dept. of Ecology &amp; Evolutionary Biology</a:t>
            </a:r>
          </a:p>
          <a:p>
            <a:r>
              <a:rPr lang="en-US" sz="2400" dirty="0">
                <a:latin typeface="Optima" panose="02000503060000020004" pitchFamily="2" charset="0"/>
              </a:rPr>
              <a:t>National Institute for Modeling Biological Systems (NIMBioS)</a:t>
            </a:r>
          </a:p>
          <a:p>
            <a:r>
              <a:rPr lang="en-US" sz="2400" dirty="0">
                <a:latin typeface="Optima" panose="02000503060000020004" pitchFamily="2" charset="0"/>
              </a:rPr>
              <a:t>University of Tennessee, Knoxville</a:t>
            </a:r>
          </a:p>
          <a:p>
            <a:r>
              <a:rPr lang="en-US" sz="2400" dirty="0" err="1">
                <a:latin typeface="Optima" panose="02000503060000020004" pitchFamily="2" charset="0"/>
              </a:rPr>
              <a:t>brianomeara.info</a:t>
            </a:r>
            <a:endParaRPr lang="en-US" sz="2400" dirty="0">
              <a:latin typeface="Optima" panose="02000503060000020004" pitchFamily="2" charset="0"/>
            </a:endParaRPr>
          </a:p>
        </p:txBody>
      </p:sp>
      <p:sp>
        <p:nvSpPr>
          <p:cNvPr id="14" name="TextBox 13">
            <a:extLst>
              <a:ext uri="{FF2B5EF4-FFF2-40B4-BE49-F238E27FC236}">
                <a16:creationId xmlns:a16="http://schemas.microsoft.com/office/drawing/2014/main" id="{4587565E-8381-BD4D-55D3-19B8AE54BDDE}"/>
              </a:ext>
            </a:extLst>
          </p:cNvPr>
          <p:cNvSpPr txBox="1"/>
          <p:nvPr/>
        </p:nvSpPr>
        <p:spPr>
          <a:xfrm>
            <a:off x="11310483" y="4301544"/>
            <a:ext cx="9144000" cy="1200329"/>
          </a:xfrm>
          <a:prstGeom prst="rect">
            <a:avLst/>
          </a:prstGeom>
          <a:noFill/>
        </p:spPr>
        <p:txBody>
          <a:bodyPr wrap="square" rtlCol="0">
            <a:spAutoFit/>
          </a:bodyPr>
          <a:lstStyle/>
          <a:p>
            <a:r>
              <a:rPr lang="en-US" sz="2400" dirty="0">
                <a:latin typeface="Optima" panose="02000503060000020004" pitchFamily="2" charset="0"/>
              </a:rPr>
              <a:t>Dept. of Biological Sciences</a:t>
            </a:r>
          </a:p>
          <a:p>
            <a:r>
              <a:rPr lang="en-US" sz="2400" dirty="0">
                <a:latin typeface="Optima" panose="02000503060000020004" pitchFamily="2" charset="0"/>
              </a:rPr>
              <a:t>University of Arkansas, Fayetteville</a:t>
            </a:r>
          </a:p>
          <a:p>
            <a:r>
              <a:rPr lang="en-US" sz="2400" dirty="0">
                <a:latin typeface="Optima" panose="02000503060000020004" pitchFamily="2" charset="0"/>
              </a:rPr>
              <a:t>jeremybeaulieu.org</a:t>
            </a:r>
          </a:p>
        </p:txBody>
      </p:sp>
      <p:sp>
        <p:nvSpPr>
          <p:cNvPr id="16" name="TextBox 15">
            <a:extLst>
              <a:ext uri="{FF2B5EF4-FFF2-40B4-BE49-F238E27FC236}">
                <a16:creationId xmlns:a16="http://schemas.microsoft.com/office/drawing/2014/main" id="{31DE8D6B-59A8-3A82-CD2D-AC3E6A7CB4BD}"/>
              </a:ext>
            </a:extLst>
          </p:cNvPr>
          <p:cNvSpPr txBox="1"/>
          <p:nvPr/>
        </p:nvSpPr>
        <p:spPr>
          <a:xfrm>
            <a:off x="1320800" y="7487415"/>
            <a:ext cx="11396038" cy="22621577"/>
          </a:xfrm>
          <a:prstGeom prst="rect">
            <a:avLst/>
          </a:prstGeom>
          <a:noFill/>
        </p:spPr>
        <p:txBody>
          <a:bodyPr wrap="square" rtlCol="0">
            <a:spAutoFit/>
          </a:bodyPr>
          <a:lstStyle/>
          <a:p>
            <a:r>
              <a:rPr lang="en-US" sz="2400" dirty="0">
                <a:latin typeface="Optima" panose="02000503060000020004" pitchFamily="2" charset="0"/>
              </a:rPr>
              <a:t>The observation that evolutionary rates are faster over shorter or more recent time intervals has been of interest to evolutionary biologists, especially paleontologists, for decades (i.e., Gingerich 1983). This striking pattern has been shown to occur for rates of body size change, DNA substitutions, speciation rate, and genus origination rates (Rolland et al. 2023). </a:t>
            </a:r>
          </a:p>
          <a:p>
            <a:endParaRPr lang="en-US" sz="2400" dirty="0">
              <a:latin typeface="Optima" panose="02000503060000020004" pitchFamily="2" charset="0"/>
            </a:endParaRPr>
          </a:p>
          <a:p>
            <a:r>
              <a:rPr lang="en-US" sz="3600" b="1" dirty="0">
                <a:latin typeface="Optima" panose="02000503060000020004" pitchFamily="2" charset="0"/>
              </a:rPr>
              <a:t>HMB model</a:t>
            </a:r>
            <a:br>
              <a:rPr lang="en-US" sz="2400" dirty="0">
                <a:latin typeface="Optima" panose="02000503060000020004" pitchFamily="2" charset="0"/>
              </a:rPr>
            </a:br>
            <a:br>
              <a:rPr lang="en-US" sz="2400" dirty="0">
                <a:latin typeface="Optima" panose="02000503060000020004" pitchFamily="2" charset="0"/>
              </a:rPr>
            </a:br>
            <a:r>
              <a:rPr lang="en-US" sz="2400" dirty="0">
                <a:latin typeface="Optima" panose="02000503060000020004" pitchFamily="2" charset="0"/>
              </a:rPr>
              <a:t>O’Meara &amp; Beaulieu (2024) showed that this pattern was largely artifactual, but we created an “</a:t>
            </a:r>
            <a:r>
              <a:rPr lang="en-US" sz="2400" b="1" dirty="0">
                <a:latin typeface="Optima" panose="02000503060000020004" pitchFamily="2" charset="0"/>
              </a:rPr>
              <a:t>HMB</a:t>
            </a:r>
            <a:r>
              <a:rPr lang="en-US" sz="2400" dirty="0">
                <a:latin typeface="Optima" panose="02000503060000020004" pitchFamily="2" charset="0"/>
              </a:rPr>
              <a:t>” model to separately distinguish three basic patterns in relevant data. Inspired by Kinneberg &amp; Lysne Voje (2026), we have tried fitting this model to time series in the Phenotypic Evolution Time Series (PETS) database (</a:t>
            </a:r>
            <a:r>
              <a:rPr lang="en-US" sz="2400" dirty="0" err="1">
                <a:latin typeface="Optima" panose="02000503060000020004" pitchFamily="2" charset="0"/>
              </a:rPr>
              <a:t>Rugstad</a:t>
            </a:r>
            <a:r>
              <a:rPr lang="en-US" sz="2400" dirty="0">
                <a:latin typeface="Optima" panose="02000503060000020004" pitchFamily="2" charset="0"/>
              </a:rPr>
              <a:t> &amp; Lysne Voje 2023). Figure 1 shows results for the largest datasets and selected datasets with interesting behavior.</a:t>
            </a:r>
          </a:p>
          <a:p>
            <a:endParaRPr lang="en-US" sz="2400" dirty="0">
              <a:latin typeface="Optima" panose="02000503060000020004" pitchFamily="2" charset="0"/>
            </a:endParaRPr>
          </a:p>
          <a:p>
            <a:r>
              <a:rPr lang="en-US" sz="2400" b="1" dirty="0">
                <a:solidFill>
                  <a:srgbClr val="EB529F"/>
                </a:solidFill>
                <a:latin typeface="Optima" panose="02000503060000020004" pitchFamily="2" charset="0"/>
              </a:rPr>
              <a:t>H</a:t>
            </a:r>
            <a:r>
              <a:rPr lang="en-US" sz="2400" dirty="0">
                <a:latin typeface="Optima" panose="02000503060000020004" pitchFamily="2" charset="0"/>
              </a:rPr>
              <a:t>: a hyperbolic component. A hyperbola is y = 1/x, aka a plot of 1/x vs x; our thinking is that a plot of &lt;random noise&gt; / x vs x would approach the same (and since x is on both sides, noise in x doesn’t affect this). Basically, ∆trait / ∆time vs ∆time becomes h/t vs t.</a:t>
            </a:r>
          </a:p>
          <a:p>
            <a:endParaRPr lang="en-US" sz="2400" dirty="0">
              <a:latin typeface="Optima" panose="02000503060000020004" pitchFamily="2" charset="0"/>
            </a:endParaRPr>
          </a:p>
          <a:p>
            <a:r>
              <a:rPr lang="en-US" sz="2400" b="1" dirty="0">
                <a:solidFill>
                  <a:srgbClr val="A1E6ED"/>
                </a:solidFill>
                <a:latin typeface="Optima" panose="02000503060000020004" pitchFamily="2" charset="0"/>
              </a:rPr>
              <a:t>M</a:t>
            </a:r>
            <a:r>
              <a:rPr lang="en-US" sz="2400" dirty="0">
                <a:latin typeface="Optima" panose="02000503060000020004" pitchFamily="2" charset="0"/>
              </a:rPr>
              <a:t>: in a standard y = mx + b linear model, the slope. Allows for rate to increase or decrease with timespan as some people suspect happens biologically. </a:t>
            </a:r>
          </a:p>
          <a:p>
            <a:endParaRPr lang="en-US" sz="2400" dirty="0">
              <a:latin typeface="Optima" panose="02000503060000020004" pitchFamily="2" charset="0"/>
            </a:endParaRPr>
          </a:p>
          <a:p>
            <a:r>
              <a:rPr lang="en-US" sz="2400" b="1" dirty="0">
                <a:solidFill>
                  <a:srgbClr val="EBBC34"/>
                </a:solidFill>
                <a:latin typeface="Optima" panose="02000503060000020004" pitchFamily="2" charset="0"/>
              </a:rPr>
              <a:t>B</a:t>
            </a:r>
            <a:r>
              <a:rPr lang="en-US" sz="2400" dirty="0">
                <a:latin typeface="Optima" panose="02000503060000020004" pitchFamily="2" charset="0"/>
              </a:rPr>
              <a:t>: in a standard y = mx + b linear model, the y-intercept. This allows there to be a nonzero rate regardless of interval. </a:t>
            </a:r>
          </a:p>
          <a:p>
            <a:endParaRPr lang="en-US" sz="2400" dirty="0">
              <a:latin typeface="Optima" panose="02000503060000020004" pitchFamily="2" charset="0"/>
            </a:endParaRPr>
          </a:p>
          <a:p>
            <a:r>
              <a:rPr lang="en-US" sz="2400" dirty="0">
                <a:latin typeface="Optima" panose="02000503060000020004" pitchFamily="2" charset="0"/>
              </a:rPr>
              <a:t>Thus, the overall HMB model has </a:t>
            </a:r>
            <a:r>
              <a:rPr lang="en-US" sz="2400" b="1" dirty="0">
                <a:latin typeface="Optima" panose="02000503060000020004" pitchFamily="2" charset="0"/>
              </a:rPr>
              <a:t>rate =</a:t>
            </a:r>
            <a:r>
              <a:rPr lang="en-US" sz="2400" b="1" dirty="0">
                <a:solidFill>
                  <a:srgbClr val="EB529F"/>
                </a:solidFill>
                <a:latin typeface="Optima" panose="02000503060000020004" pitchFamily="2" charset="0"/>
              </a:rPr>
              <a:t> h</a:t>
            </a:r>
            <a:r>
              <a:rPr lang="en-US" sz="2400" b="1" dirty="0">
                <a:latin typeface="Optima" panose="02000503060000020004" pitchFamily="2" charset="0"/>
              </a:rPr>
              <a:t>/t + </a:t>
            </a:r>
            <a:r>
              <a:rPr lang="en-US" sz="2400" b="1" dirty="0">
                <a:solidFill>
                  <a:srgbClr val="A1E6ED"/>
                </a:solidFill>
                <a:latin typeface="Optima" panose="02000503060000020004" pitchFamily="2" charset="0"/>
              </a:rPr>
              <a:t>m</a:t>
            </a:r>
            <a:r>
              <a:rPr lang="en-US" sz="2400" b="1" dirty="0">
                <a:latin typeface="Optima" panose="02000503060000020004" pitchFamily="2" charset="0"/>
              </a:rPr>
              <a:t>t + </a:t>
            </a:r>
            <a:r>
              <a:rPr lang="en-US" sz="2400" b="1" dirty="0">
                <a:solidFill>
                  <a:srgbClr val="EBBC34"/>
                </a:solidFill>
                <a:latin typeface="Optima" panose="02000503060000020004" pitchFamily="2" charset="0"/>
              </a:rPr>
              <a:t>b</a:t>
            </a:r>
            <a:r>
              <a:rPr lang="en-US" sz="2400" dirty="0">
                <a:latin typeface="Optima" panose="02000503060000020004" pitchFamily="2" charset="0"/>
              </a:rPr>
              <a:t>. We then allow restricted models: fixing h at 0, fixing b at 0, etc. and compare with AIC to find the best-fitting model. These are the lines in the first column of figure 1; the colors represent the magnitude of each of the factors at that time point. The confidence in each factor’s contribution through time are shown in the third column: thickness of the band is the potential range of contribution from each factor.</a:t>
            </a:r>
          </a:p>
          <a:p>
            <a:endParaRPr lang="en-US" sz="2400" dirty="0">
              <a:latin typeface="Optima" panose="02000503060000020004" pitchFamily="2" charset="0"/>
            </a:endParaRPr>
          </a:p>
          <a:p>
            <a:r>
              <a:rPr lang="en-US" sz="2400" dirty="0">
                <a:latin typeface="Optima" panose="02000503060000020004" pitchFamily="2" charset="0"/>
              </a:rPr>
              <a:t>The advantage of this set of models is, once we estimate the h component, we can use the remaining parameters to fit the rate versus time correlation after removing this effect (the fourth column in Figure 1). Often the hyperbolic component explains essentially </a:t>
            </a:r>
            <a:r>
              <a:rPr lang="en-US" sz="2400" i="1" dirty="0">
                <a:latin typeface="Optima" panose="02000503060000020004" pitchFamily="2" charset="0"/>
              </a:rPr>
              <a:t>all</a:t>
            </a:r>
            <a:r>
              <a:rPr lang="en-US" sz="2400" dirty="0">
                <a:latin typeface="Optima" panose="02000503060000020004" pitchFamily="2" charset="0"/>
              </a:rPr>
              <a:t> the pattern, leaving the best-fitting model with fixed slopes (m) and intercepts (b) of zero, but sometimes, as in the last three datasets shown, there is information about non-hyperbolic rates.</a:t>
            </a:r>
          </a:p>
          <a:p>
            <a:endParaRPr lang="en-US" sz="2400" dirty="0">
              <a:latin typeface="Optima" panose="02000503060000020004" pitchFamily="2" charset="0"/>
            </a:endParaRPr>
          </a:p>
          <a:p>
            <a:r>
              <a:rPr lang="en-US" sz="3600" b="1" dirty="0">
                <a:latin typeface="Optima" panose="02000503060000020004" pitchFamily="2" charset="0"/>
              </a:rPr>
              <a:t>But is the scaling real?</a:t>
            </a:r>
          </a:p>
          <a:p>
            <a:endParaRPr lang="en-US" sz="2400" dirty="0">
              <a:latin typeface="Optima" panose="02000503060000020004" pitchFamily="2" charset="0"/>
            </a:endParaRPr>
          </a:p>
          <a:p>
            <a:r>
              <a:rPr lang="en-US" sz="2400" dirty="0">
                <a:latin typeface="Optima" panose="02000503060000020004" pitchFamily="2" charset="0"/>
              </a:rPr>
              <a:t>Recently, Kinneberg &amp; Lysne Voje (2026) analyzed age rate scaling through both simulations and empirical results. The paper suggested that models can detect lack of age scaling in simulated data, so the empirical examples of age-rate scaling likely have a biological explanation. Fossil time series from the Phenotypic Evolution Time Series (PETS) database v1.0 were analyzed under various models and found to still show an age-rate scaling pattern. We applied our HMB model to the datasets. To ensure independence of rate estimates, we used each observation just once when calculating a contrast: if observations were made at times </a:t>
            </a:r>
            <a:r>
              <a:rPr lang="en-US" sz="2400" i="1" dirty="0">
                <a:latin typeface="Optima" panose="02000503060000020004" pitchFamily="2" charset="0"/>
              </a:rPr>
              <a:t>a</a:t>
            </a:r>
            <a:r>
              <a:rPr lang="en-US" sz="2400" dirty="0">
                <a:latin typeface="Optima" panose="02000503060000020004" pitchFamily="2" charset="0"/>
              </a:rPr>
              <a:t>, </a:t>
            </a:r>
            <a:r>
              <a:rPr lang="en-US" sz="2400" i="1" dirty="0">
                <a:latin typeface="Optima" panose="02000503060000020004" pitchFamily="2" charset="0"/>
              </a:rPr>
              <a:t>b</a:t>
            </a:r>
            <a:r>
              <a:rPr lang="en-US" sz="2400" dirty="0">
                <a:latin typeface="Optima" panose="02000503060000020004" pitchFamily="2" charset="0"/>
              </a:rPr>
              <a:t>, </a:t>
            </a:r>
            <a:r>
              <a:rPr lang="en-US" sz="2400" i="1" dirty="0">
                <a:latin typeface="Optima" panose="02000503060000020004" pitchFamily="2" charset="0"/>
              </a:rPr>
              <a:t>c</a:t>
            </a:r>
            <a:r>
              <a:rPr lang="en-US" sz="2400" dirty="0">
                <a:latin typeface="Optima" panose="02000503060000020004" pitchFamily="2" charset="0"/>
              </a:rPr>
              <a:t>, and </a:t>
            </a:r>
            <a:r>
              <a:rPr lang="en-US" sz="2400" i="1" dirty="0">
                <a:latin typeface="Optima" panose="02000503060000020004" pitchFamily="2" charset="0"/>
              </a:rPr>
              <a:t>d</a:t>
            </a:r>
            <a:r>
              <a:rPr lang="en-US" sz="2400" dirty="0">
                <a:latin typeface="Optima" panose="02000503060000020004" pitchFamily="2" charset="0"/>
              </a:rPr>
              <a:t>, we looked at </a:t>
            </a:r>
            <a:r>
              <a:rPr lang="en-US" sz="2400" i="1" dirty="0">
                <a:latin typeface="Optima" panose="02000503060000020004" pitchFamily="2" charset="0"/>
              </a:rPr>
              <a:t>a</a:t>
            </a:r>
            <a:r>
              <a:rPr lang="en-US" sz="2400" dirty="0">
                <a:latin typeface="Optima" panose="02000503060000020004" pitchFamily="2" charset="0"/>
              </a:rPr>
              <a:t> vs </a:t>
            </a:r>
            <a:r>
              <a:rPr lang="en-US" sz="2400" i="1" dirty="0">
                <a:latin typeface="Optima" panose="02000503060000020004" pitchFamily="2" charset="0"/>
              </a:rPr>
              <a:t>b</a:t>
            </a:r>
            <a:r>
              <a:rPr lang="en-US" sz="2400" dirty="0">
                <a:latin typeface="Optima" panose="02000503060000020004" pitchFamily="2" charset="0"/>
              </a:rPr>
              <a:t> and </a:t>
            </a:r>
            <a:r>
              <a:rPr lang="en-US" sz="2400" i="1" dirty="0">
                <a:latin typeface="Optima" panose="02000503060000020004" pitchFamily="2" charset="0"/>
              </a:rPr>
              <a:t>c</a:t>
            </a:r>
            <a:r>
              <a:rPr lang="en-US" sz="2400" dirty="0">
                <a:latin typeface="Optima" panose="02000503060000020004" pitchFamily="2" charset="0"/>
              </a:rPr>
              <a:t> vs </a:t>
            </a:r>
            <a:r>
              <a:rPr lang="en-US" sz="2400" i="1" dirty="0">
                <a:latin typeface="Optima" panose="02000503060000020004" pitchFamily="2" charset="0"/>
              </a:rPr>
              <a:t>d</a:t>
            </a:r>
            <a:r>
              <a:rPr lang="en-US" sz="2400" dirty="0">
                <a:latin typeface="Optima" panose="02000503060000020004" pitchFamily="2" charset="0"/>
              </a:rPr>
              <a:t>, but not </a:t>
            </a:r>
            <a:r>
              <a:rPr lang="en-US" sz="2400" i="1" dirty="0">
                <a:latin typeface="Optima" panose="02000503060000020004" pitchFamily="2" charset="0"/>
              </a:rPr>
              <a:t>b </a:t>
            </a:r>
            <a:r>
              <a:rPr lang="en-US" sz="2400" dirty="0">
                <a:latin typeface="Optima" panose="02000503060000020004" pitchFamily="2" charset="0"/>
              </a:rPr>
              <a:t>vs </a:t>
            </a:r>
            <a:r>
              <a:rPr lang="en-US" sz="2400" i="1" dirty="0">
                <a:latin typeface="Optima" panose="02000503060000020004" pitchFamily="2" charset="0"/>
              </a:rPr>
              <a:t>c</a:t>
            </a:r>
            <a:r>
              <a:rPr lang="en-US" sz="2400" dirty="0">
                <a:latin typeface="Optima" panose="02000503060000020004" pitchFamily="2" charset="0"/>
              </a:rPr>
              <a:t> as that would have used </a:t>
            </a:r>
            <a:r>
              <a:rPr lang="en-US" sz="2400" i="1" dirty="0">
                <a:latin typeface="Optima" panose="02000503060000020004" pitchFamily="2" charset="0"/>
              </a:rPr>
              <a:t>b</a:t>
            </a:r>
            <a:r>
              <a:rPr lang="en-US" sz="2400" dirty="0">
                <a:latin typeface="Optima" panose="02000503060000020004" pitchFamily="2" charset="0"/>
              </a:rPr>
              <a:t> and </a:t>
            </a:r>
            <a:r>
              <a:rPr lang="en-US" sz="2400" i="1" dirty="0">
                <a:latin typeface="Optima" panose="02000503060000020004" pitchFamily="2" charset="0"/>
              </a:rPr>
              <a:t>c </a:t>
            </a:r>
            <a:r>
              <a:rPr lang="en-US" sz="2400" dirty="0">
                <a:latin typeface="Optima" panose="02000503060000020004" pitchFamily="2" charset="0"/>
              </a:rPr>
              <a:t>twice.</a:t>
            </a:r>
          </a:p>
          <a:p>
            <a:endParaRPr lang="en-US" sz="2400" dirty="0">
              <a:latin typeface="Optima" panose="02000503060000020004" pitchFamily="2" charset="0"/>
            </a:endParaRPr>
          </a:p>
          <a:p>
            <a:r>
              <a:rPr lang="en-US" sz="2400" dirty="0">
                <a:latin typeface="Optima" panose="02000503060000020004" pitchFamily="2" charset="0"/>
              </a:rPr>
              <a:t>Overall, there were 67 datasets (each length trait from a paper counted as a distinct dataset) with at least 20 time comparisons. Of these, 45 (67%) found a best model one that had </a:t>
            </a:r>
            <a:r>
              <a:rPr lang="en-US" sz="2400" i="1" dirty="0">
                <a:latin typeface="Optima" panose="02000503060000020004" pitchFamily="2" charset="0"/>
              </a:rPr>
              <a:t>only</a:t>
            </a:r>
            <a:r>
              <a:rPr lang="en-US" sz="2400" dirty="0">
                <a:latin typeface="Optima" panose="02000503060000020004" pitchFamily="2" charset="0"/>
              </a:rPr>
              <a:t> a hyperbolic component; only 8 datasets (12%) had no hyperbolic component in the best model. Total Akaike weight across all datasets for models with hyperbolic components was 86%; for linear components, 39%; for constant components, 45%. </a:t>
            </a:r>
            <a:r>
              <a:rPr lang="en-US" sz="2400" b="1" dirty="0">
                <a:latin typeface="Optima" panose="02000503060000020004" pitchFamily="2" charset="0"/>
              </a:rPr>
              <a:t>Even when models included non-hyperbolic components, they explained little of the apparent pattern.</a:t>
            </a:r>
          </a:p>
          <a:p>
            <a:endParaRPr lang="en-US" sz="2400" dirty="0">
              <a:latin typeface="Optima" panose="02000503060000020004" pitchFamily="2" charset="0"/>
            </a:endParaRPr>
          </a:p>
        </p:txBody>
      </p:sp>
      <p:sp>
        <p:nvSpPr>
          <p:cNvPr id="18" name="TextBox 17">
            <a:extLst>
              <a:ext uri="{FF2B5EF4-FFF2-40B4-BE49-F238E27FC236}">
                <a16:creationId xmlns:a16="http://schemas.microsoft.com/office/drawing/2014/main" id="{5E870748-9B69-B5D4-1406-F17657B9F432}"/>
              </a:ext>
            </a:extLst>
          </p:cNvPr>
          <p:cNvSpPr txBox="1"/>
          <p:nvPr/>
        </p:nvSpPr>
        <p:spPr>
          <a:xfrm>
            <a:off x="31906898" y="12728576"/>
            <a:ext cx="11393424" cy="20497919"/>
          </a:xfrm>
          <a:prstGeom prst="rect">
            <a:avLst/>
          </a:prstGeom>
          <a:noFill/>
        </p:spPr>
        <p:txBody>
          <a:bodyPr wrap="square">
            <a:spAutoFit/>
          </a:bodyPr>
          <a:lstStyle/>
          <a:p>
            <a:r>
              <a:rPr lang="en-US" sz="3600" b="1" dirty="0">
                <a:latin typeface="Optima" panose="02000503060000020004" pitchFamily="2" charset="0"/>
              </a:rPr>
              <a:t>So random</a:t>
            </a:r>
            <a:endParaRPr lang="en-US" sz="3600" dirty="0">
              <a:latin typeface="Optima" panose="02000503060000020004" pitchFamily="2" charset="0"/>
            </a:endParaRPr>
          </a:p>
          <a:p>
            <a:endParaRPr lang="en-US" sz="1800" b="1" dirty="0">
              <a:latin typeface="Optima" panose="02000503060000020004" pitchFamily="2" charset="0"/>
            </a:endParaRPr>
          </a:p>
          <a:p>
            <a:r>
              <a:rPr lang="en-US" sz="2400" b="1" dirty="0">
                <a:latin typeface="Optima" panose="02000503060000020004" pitchFamily="2" charset="0"/>
              </a:rPr>
              <a:t>Models, </a:t>
            </a:r>
            <a:r>
              <a:rPr lang="en-US" sz="2400" b="1" dirty="0" err="1">
                <a:latin typeface="Optima" panose="02000503060000020004" pitchFamily="2" charset="0"/>
              </a:rPr>
              <a:t>shmodels</a:t>
            </a:r>
            <a:r>
              <a:rPr lang="en-US" sz="2400" b="1" dirty="0">
                <a:latin typeface="Optima" panose="02000503060000020004" pitchFamily="2" charset="0"/>
              </a:rPr>
              <a:t>. Let’s just randomize stuff</a:t>
            </a:r>
            <a:r>
              <a:rPr lang="en-US" sz="2400" dirty="0">
                <a:latin typeface="Optima" panose="02000503060000020004" pitchFamily="2" charset="0"/>
              </a:rPr>
              <a:t>. Rate = ∆trait / ∆time, so since we know rate and ∆time for a given point, we can multiply them to </a:t>
            </a:r>
            <a:r>
              <a:rPr lang="en-US" sz="2400" dirty="0" err="1">
                <a:latin typeface="Optima" panose="02000503060000020004" pitchFamily="2" charset="0"/>
              </a:rPr>
              <a:t>backcompute</a:t>
            </a:r>
            <a:r>
              <a:rPr lang="en-US" sz="2400" dirty="0">
                <a:latin typeface="Optima" panose="02000503060000020004" pitchFamily="2" charset="0"/>
              </a:rPr>
              <a:t> ∆trait. We can then take all the ∆trait for a given dataset, all the ∆time for a given dataset, and shuffle them so that the ∆trait and ∆time are reordered, then recompute rate = ∆trait / ∆time for each randomized pair, then plot it against the ∆time for that couple. This is shown in Figure 2 in the Replicate 1 and Replicate 2 images (using data from Uyeda et al. (2011) and in the second column of Figure 1 (using data from PETS). The remarkable empirical pattern of age-rate scaling is often nearly indistinguishable from thew pattern for randomized data. There are some datasets where this is not the case, however, showing that not all is lost: for example, in Figure 1, the fifth row has as a best-fitting model one with no hyperbolic component, only an intercept.</a:t>
            </a:r>
          </a:p>
          <a:p>
            <a:endParaRPr lang="en-US" sz="1800" dirty="0">
              <a:latin typeface="Optima" panose="02000503060000020004" pitchFamily="2" charset="0"/>
            </a:endParaRPr>
          </a:p>
          <a:p>
            <a:r>
              <a:rPr lang="en-US" sz="3600" b="1" dirty="0">
                <a:latin typeface="Optima" panose="02000503060000020004" pitchFamily="2" charset="0"/>
              </a:rPr>
              <a:t>Conclusion</a:t>
            </a:r>
          </a:p>
          <a:p>
            <a:endParaRPr lang="en-US" sz="1800" b="1" dirty="0">
              <a:latin typeface="Optima" panose="02000503060000020004" pitchFamily="2" charset="0"/>
            </a:endParaRPr>
          </a:p>
          <a:p>
            <a:r>
              <a:rPr lang="en-US" sz="2400" dirty="0">
                <a:latin typeface="Optima" panose="02000503060000020004" pitchFamily="2" charset="0"/>
              </a:rPr>
              <a:t>We suspect the underlying biological reality is no general trend in rate versus time interval: there is a nonzero rate of change, but it will vary through time and across taxa. It is possible to sometimes tease this pattern out from the data, as in the last rows of Fig 1. However, the hyperbolic pattern so common in many datasets does not reflect the biology but rather noisiness and artifacts from plotting a ratio versus its denominator, something long known to be problematic (Pearson 1893). Biologists seeking to understand age-rate scaling would be best served by fitting a model (like HMB or something better) or by moving on to questions with a higher signal-to-noise ratio. There are nonzero rates of evolution, and they might change in interesting ways, but we have to account for the major factor of uncertainty as an explanation before getting to the cool inferences.</a:t>
            </a:r>
          </a:p>
          <a:p>
            <a:endParaRPr lang="en-US" sz="2400" dirty="0">
              <a:latin typeface="Optima" panose="02000503060000020004" pitchFamily="2" charset="0"/>
            </a:endParaRPr>
          </a:p>
          <a:p>
            <a:r>
              <a:rPr lang="en-US" sz="3600" b="1" dirty="0">
                <a:latin typeface="Optima" panose="02000503060000020004" pitchFamily="2" charset="0"/>
              </a:rPr>
              <a:t>Acknowledgements</a:t>
            </a:r>
          </a:p>
          <a:p>
            <a:endParaRPr lang="en-US" sz="2400" b="1" dirty="0">
              <a:latin typeface="Optima" panose="02000503060000020004" pitchFamily="2" charset="0"/>
            </a:endParaRPr>
          </a:p>
          <a:p>
            <a:r>
              <a:rPr lang="en-US" sz="2400" dirty="0">
                <a:latin typeface="Optima" panose="02000503060000020004" pitchFamily="2" charset="0"/>
              </a:rPr>
              <a:t>This work was supported by US NSF grants DEB-1916558 and DEB-1916539. Data in PETS comes from Gene Hunt, Melanie Hopkins, Kjetil Lysne Voje, Audun </a:t>
            </a:r>
            <a:r>
              <a:rPr lang="en-US" sz="2400" dirty="0" err="1">
                <a:latin typeface="Optima" panose="02000503060000020004" pitchFamily="2" charset="0"/>
              </a:rPr>
              <a:t>Rugstad</a:t>
            </a:r>
            <a:r>
              <a:rPr lang="en-US" sz="2400" dirty="0">
                <a:latin typeface="Optima" panose="02000503060000020004" pitchFamily="2" charset="0"/>
              </a:rPr>
              <a:t>, Mees F. Auener, </a:t>
            </a:r>
            <a:r>
              <a:rPr lang="en-US" sz="2400" dirty="0" err="1">
                <a:latin typeface="Optima" panose="02000503060000020004" pitchFamily="2" charset="0"/>
              </a:rPr>
              <a:t>Anieke</a:t>
            </a:r>
            <a:r>
              <a:rPr lang="en-US" sz="2400" dirty="0">
                <a:latin typeface="Optima" panose="02000503060000020004" pitchFamily="2" charset="0"/>
              </a:rPr>
              <a:t> Brombacher, Lee Hsiang Liow, Sunniva </a:t>
            </a:r>
            <a:r>
              <a:rPr lang="en-US" sz="2400" dirty="0" err="1">
                <a:latin typeface="Optima" panose="02000503060000020004" pitchFamily="2" charset="0"/>
              </a:rPr>
              <a:t>Løviknes</a:t>
            </a:r>
            <a:r>
              <a:rPr lang="en-US" sz="2400" dirty="0">
                <a:latin typeface="Optima" panose="02000503060000020004" pitchFamily="2" charset="0"/>
              </a:rPr>
              <a:t>, Kiyoko M. Gotanda, Lucas D. </a:t>
            </a:r>
            <a:r>
              <a:rPr lang="en-US" sz="2400" dirty="0" err="1">
                <a:latin typeface="Optima" panose="02000503060000020004" pitchFamily="2" charset="0"/>
              </a:rPr>
              <a:t>Gorné</a:t>
            </a:r>
            <a:r>
              <a:rPr lang="en-US" sz="2400" dirty="0">
                <a:latin typeface="Optima" panose="02000503060000020004" pitchFamily="2" charset="0"/>
              </a:rPr>
              <a:t>, Andrew Hendry, Shai Meiri, and Val J. P. Syverson.</a:t>
            </a:r>
          </a:p>
          <a:p>
            <a:endParaRPr lang="en-US" sz="2400" dirty="0">
              <a:latin typeface="Optima" panose="02000503060000020004" pitchFamily="2" charset="0"/>
            </a:endParaRPr>
          </a:p>
          <a:p>
            <a:r>
              <a:rPr lang="en-US" sz="3600" b="1" dirty="0">
                <a:latin typeface="Optima" panose="02000503060000020004" pitchFamily="2" charset="0"/>
              </a:rPr>
              <a:t>References</a:t>
            </a:r>
          </a:p>
          <a:p>
            <a:endParaRPr lang="en-US" sz="2400" dirty="0">
              <a:latin typeface="Optima" panose="02000503060000020004" pitchFamily="2" charset="0"/>
            </a:endParaRPr>
          </a:p>
          <a:p>
            <a:pPr marL="342900" indent="-342900">
              <a:buFont typeface="Arial" panose="020B0604020202020204" pitchFamily="34" charset="0"/>
              <a:buChar char="•"/>
            </a:pPr>
            <a:r>
              <a:rPr lang="en-US" sz="2400" dirty="0">
                <a:latin typeface="Optima" panose="02000503060000020004" pitchFamily="2" charset="0"/>
              </a:rPr>
              <a:t>Gingerich, PD. 1983. “Rates of Evolution: Effects of Time and Temporal Scaling” </a:t>
            </a:r>
            <a:r>
              <a:rPr lang="en-US" sz="2400" i="1" dirty="0">
                <a:latin typeface="Optima" panose="02000503060000020004" pitchFamily="2" charset="0"/>
              </a:rPr>
              <a:t>Science </a:t>
            </a:r>
            <a:r>
              <a:rPr lang="en-US" sz="2400" dirty="0">
                <a:latin typeface="Optima" panose="02000503060000020004" pitchFamily="2" charset="0"/>
              </a:rPr>
              <a:t>222(4620): 159-161.</a:t>
            </a:r>
          </a:p>
          <a:p>
            <a:pPr marL="342900" indent="-342900">
              <a:buFont typeface="Arial" panose="020B0604020202020204" pitchFamily="34" charset="0"/>
              <a:buChar char="•"/>
            </a:pPr>
            <a:r>
              <a:rPr lang="en-US" sz="2400" dirty="0">
                <a:latin typeface="Optima" panose="02000503060000020004" pitchFamily="2" charset="0"/>
              </a:rPr>
              <a:t>Kinneberg, VB &amp; K Lysne Voje, 2026. “Rate–time scaling in phenotypic evolution: Limitations of current models in capturing temporal dynamics” </a:t>
            </a:r>
            <a:r>
              <a:rPr lang="en-US" sz="2400" i="1" dirty="0">
                <a:latin typeface="Optima" panose="02000503060000020004" pitchFamily="2" charset="0"/>
              </a:rPr>
              <a:t>Evolution </a:t>
            </a:r>
            <a:r>
              <a:rPr lang="en-US" sz="2400" dirty="0">
                <a:latin typeface="Optima" panose="02000503060000020004" pitchFamily="2" charset="0"/>
              </a:rPr>
              <a:t>80(1): 97-109</a:t>
            </a:r>
          </a:p>
          <a:p>
            <a:pPr marL="342900" indent="-342900">
              <a:buFont typeface="Arial" panose="020B0604020202020204" pitchFamily="34" charset="0"/>
              <a:buChar char="•"/>
            </a:pPr>
            <a:r>
              <a:rPr lang="en-US" sz="2400" dirty="0">
                <a:latin typeface="Optima" panose="02000503060000020004" pitchFamily="2" charset="0"/>
              </a:rPr>
              <a:t>O’Meara, BC &amp; JM Beaulieu, 2024. “Noise leads to the perceived increase in evolutionary rates over short time scales” </a:t>
            </a:r>
            <a:r>
              <a:rPr lang="en-US" sz="2400" i="1" dirty="0">
                <a:latin typeface="Optima" panose="02000503060000020004" pitchFamily="2" charset="0"/>
              </a:rPr>
              <a:t>PLOS Computational Biology </a:t>
            </a:r>
            <a:r>
              <a:rPr lang="en-US" sz="2400" dirty="0">
                <a:latin typeface="Optima" panose="02000503060000020004" pitchFamily="2" charset="0"/>
              </a:rPr>
              <a:t>20(9)</a:t>
            </a:r>
          </a:p>
          <a:p>
            <a:pPr marL="342900" indent="-342900">
              <a:buFont typeface="Arial" panose="020B0604020202020204" pitchFamily="34" charset="0"/>
              <a:buChar char="•"/>
            </a:pPr>
            <a:r>
              <a:rPr lang="en-US" sz="2400" dirty="0">
                <a:latin typeface="Optima" panose="02000503060000020004" pitchFamily="2" charset="0"/>
              </a:rPr>
              <a:t>Rolland, J. et al. 2023. “Conceptual and empirical bridges between micro- and macroevolution” </a:t>
            </a:r>
            <a:r>
              <a:rPr lang="en-US" sz="2400" i="1" dirty="0">
                <a:latin typeface="Optima" panose="02000503060000020004" pitchFamily="2" charset="0"/>
              </a:rPr>
              <a:t>Nature Ecology &amp; Evolution</a:t>
            </a:r>
            <a:r>
              <a:rPr lang="en-US" sz="2400" dirty="0">
                <a:latin typeface="Optima" panose="02000503060000020004" pitchFamily="2" charset="0"/>
              </a:rPr>
              <a:t> 7(8): 1181-1193</a:t>
            </a:r>
          </a:p>
          <a:p>
            <a:pPr marL="342900" indent="-342900">
              <a:buFont typeface="Arial" panose="020B0604020202020204" pitchFamily="34" charset="0"/>
              <a:buChar char="•"/>
            </a:pPr>
            <a:r>
              <a:rPr lang="en-US" sz="2400" dirty="0" err="1">
                <a:latin typeface="Optima" panose="02000503060000020004" pitchFamily="2" charset="0"/>
              </a:rPr>
              <a:t>Rugstad</a:t>
            </a:r>
            <a:r>
              <a:rPr lang="en-US" sz="2400" dirty="0">
                <a:latin typeface="Optima" panose="02000503060000020004" pitchFamily="2" charset="0"/>
              </a:rPr>
              <a:t>, A. and K. Lysne Voje, 2023. “The Phenotypic Evolution Time Series (pets) Database: Facilitating Research on Phenotypic Change Within Lineages” 10.1130/abs/2023AM-393128</a:t>
            </a:r>
          </a:p>
          <a:p>
            <a:pPr marL="342900" indent="-342900">
              <a:buFont typeface="Arial" panose="020B0604020202020204" pitchFamily="34" charset="0"/>
              <a:buChar char="•"/>
            </a:pPr>
            <a:r>
              <a:rPr lang="en-US" sz="2400" dirty="0">
                <a:latin typeface="Optima" panose="02000503060000020004" pitchFamily="2" charset="0"/>
              </a:rPr>
              <a:t>Phenotypic Evolution Time Series (PETS) database (https://</a:t>
            </a:r>
            <a:r>
              <a:rPr lang="en-US" sz="2400" dirty="0" err="1">
                <a:latin typeface="Optima" panose="02000503060000020004" pitchFamily="2" charset="0"/>
              </a:rPr>
              <a:t>pets.nhm.uio.no</a:t>
            </a:r>
            <a:r>
              <a:rPr lang="en-US" sz="2400" dirty="0">
                <a:latin typeface="Optima" panose="02000503060000020004" pitchFamily="2" charset="0"/>
              </a:rPr>
              <a:t>/)</a:t>
            </a:r>
          </a:p>
          <a:p>
            <a:pPr marL="342900" indent="-342900">
              <a:buFont typeface="Arial" panose="020B0604020202020204" pitchFamily="34" charset="0"/>
              <a:buChar char="•"/>
            </a:pPr>
            <a:r>
              <a:rPr lang="en-US" sz="2400" dirty="0">
                <a:latin typeface="Optima" panose="02000503060000020004" pitchFamily="2" charset="0"/>
              </a:rPr>
              <a:t>Uyeda, J.C. et al. 2011. “The million-year wait for macroevolutionary bursts” </a:t>
            </a:r>
            <a:r>
              <a:rPr lang="en-US" sz="2400" i="1" dirty="0">
                <a:latin typeface="Optima" panose="02000503060000020004" pitchFamily="2" charset="0"/>
              </a:rPr>
              <a:t>PNAS </a:t>
            </a:r>
            <a:r>
              <a:rPr lang="en-US" sz="2400" dirty="0">
                <a:latin typeface="Optima" panose="02000503060000020004" pitchFamily="2" charset="0"/>
              </a:rPr>
              <a:t>108(38): 15908-15913</a:t>
            </a:r>
          </a:p>
          <a:p>
            <a:pPr marL="342900" indent="-342900">
              <a:buFont typeface="Arial" panose="020B0604020202020204" pitchFamily="34" charset="0"/>
              <a:buChar char="•"/>
            </a:pPr>
            <a:endParaRPr lang="en-US" sz="2400" dirty="0">
              <a:latin typeface="Optima" panose="02000503060000020004" pitchFamily="2" charset="0"/>
            </a:endParaRPr>
          </a:p>
        </p:txBody>
      </p:sp>
      <p:sp>
        <p:nvSpPr>
          <p:cNvPr id="3" name="TextBox 2">
            <a:extLst>
              <a:ext uri="{FF2B5EF4-FFF2-40B4-BE49-F238E27FC236}">
                <a16:creationId xmlns:a16="http://schemas.microsoft.com/office/drawing/2014/main" id="{8BD6304C-BA1B-D137-0702-4C8B95319B93}"/>
              </a:ext>
            </a:extLst>
          </p:cNvPr>
          <p:cNvSpPr txBox="1"/>
          <p:nvPr/>
        </p:nvSpPr>
        <p:spPr>
          <a:xfrm>
            <a:off x="13487400" y="30851787"/>
            <a:ext cx="18190029" cy="1754326"/>
          </a:xfrm>
          <a:prstGeom prst="rect">
            <a:avLst/>
          </a:prstGeom>
          <a:noFill/>
        </p:spPr>
        <p:txBody>
          <a:bodyPr wrap="square" rtlCol="0">
            <a:spAutoFit/>
          </a:bodyPr>
          <a:lstStyle/>
          <a:p>
            <a:r>
              <a:rPr lang="en-US" b="1" dirty="0">
                <a:latin typeface="Optima" panose="02000503060000020004" pitchFamily="2" charset="0"/>
              </a:rPr>
              <a:t>Figure 1</a:t>
            </a:r>
            <a:r>
              <a:rPr lang="en-US" dirty="0">
                <a:latin typeface="Optima" panose="02000503060000020004" pitchFamily="2" charset="0"/>
              </a:rPr>
              <a:t>: Sample results from running  Phenotypic Evolution Time Series through HMB in the hyperr8s package. The four largest datasets are shown first (as they have the best chance of having enough power to pick up interesting dynamics) as well as other datasets illustrating interesting behavior. The first column shows the rates versus time (each point represents a comparison) with the fitted rate model (solid line) and uncertainty in the model (dashed lines). The second column shows the pattern if we back transform the comparison to amount of change and time, randomize the two, and re-fit the model (see the </a:t>
            </a:r>
            <a:r>
              <a:rPr lang="en-US" b="1" dirty="0">
                <a:latin typeface="Optima" panose="02000503060000020004" pitchFamily="2" charset="0"/>
              </a:rPr>
              <a:t>So random </a:t>
            </a:r>
            <a:r>
              <a:rPr lang="en-US" dirty="0">
                <a:latin typeface="Optima" panose="02000503060000020004" pitchFamily="2" charset="0"/>
              </a:rPr>
              <a:t>section of the poster for more on the procedure). The third column shows the proportion of rate from the hyperbolic (pink), constant (goldenrod), and linear (blue) components and the uncertainty in this proportion (thickness of the line). The fourth column shows the estimate of the rate versus time pattern once the hyperbolic component is removed.</a:t>
            </a:r>
          </a:p>
        </p:txBody>
      </p:sp>
      <p:sp>
        <p:nvSpPr>
          <p:cNvPr id="4" name="TextBox 3">
            <a:extLst>
              <a:ext uri="{FF2B5EF4-FFF2-40B4-BE49-F238E27FC236}">
                <a16:creationId xmlns:a16="http://schemas.microsoft.com/office/drawing/2014/main" id="{DC5D3DC2-9A5D-5474-FF27-A58C32C0CD6A}"/>
              </a:ext>
            </a:extLst>
          </p:cNvPr>
          <p:cNvSpPr txBox="1"/>
          <p:nvPr/>
        </p:nvSpPr>
        <p:spPr>
          <a:xfrm>
            <a:off x="32512000" y="11251248"/>
            <a:ext cx="9347200" cy="1477328"/>
          </a:xfrm>
          <a:prstGeom prst="rect">
            <a:avLst/>
          </a:prstGeom>
          <a:noFill/>
        </p:spPr>
        <p:txBody>
          <a:bodyPr wrap="square" rtlCol="0">
            <a:spAutoFit/>
          </a:bodyPr>
          <a:lstStyle/>
          <a:p>
            <a:r>
              <a:rPr lang="en-US" b="1" dirty="0">
                <a:latin typeface="Optima" panose="02000503060000020004" pitchFamily="2" charset="0"/>
              </a:rPr>
              <a:t>Figure 2</a:t>
            </a:r>
            <a:r>
              <a:rPr lang="en-US" dirty="0">
                <a:latin typeface="Optima" panose="02000503060000020004" pitchFamily="2" charset="0"/>
              </a:rPr>
              <a:t>: Plot of original and randomized data from Uyeda et al. (2011) from O’Meara &amp; Beaulieu (2024). The animal icons represent three particular data comparisons that are then randomized, as are all the other points. Similar patterns come from randomized points as from the original points, though with enough time and morphological change, there does appear to be a different pattern between the original and random datasets.</a:t>
            </a:r>
          </a:p>
        </p:txBody>
      </p:sp>
      <p:sp>
        <p:nvSpPr>
          <p:cNvPr id="15" name="TextBox 14">
            <a:extLst>
              <a:ext uri="{FF2B5EF4-FFF2-40B4-BE49-F238E27FC236}">
                <a16:creationId xmlns:a16="http://schemas.microsoft.com/office/drawing/2014/main" id="{DDD67747-4FB2-18D1-280D-02252D2FCE5B}"/>
              </a:ext>
            </a:extLst>
          </p:cNvPr>
          <p:cNvSpPr txBox="1"/>
          <p:nvPr/>
        </p:nvSpPr>
        <p:spPr>
          <a:xfrm>
            <a:off x="4047262" y="30401764"/>
            <a:ext cx="8357686" cy="954107"/>
          </a:xfrm>
          <a:prstGeom prst="rect">
            <a:avLst/>
          </a:prstGeom>
          <a:noFill/>
        </p:spPr>
        <p:txBody>
          <a:bodyPr wrap="square">
            <a:spAutoFit/>
          </a:bodyPr>
          <a:lstStyle/>
          <a:p>
            <a:r>
              <a:rPr lang="en-US" sz="2800" dirty="0">
                <a:latin typeface="Optima" panose="02000503060000020004" pitchFamily="2" charset="0"/>
              </a:rPr>
              <a:t>For more on the methods, R package, and more: https://</a:t>
            </a:r>
            <a:r>
              <a:rPr lang="en-US" sz="2800" dirty="0" err="1">
                <a:latin typeface="Optima" panose="02000503060000020004" pitchFamily="2" charset="0"/>
              </a:rPr>
              <a:t>brianomeara.info</a:t>
            </a:r>
            <a:r>
              <a:rPr lang="en-US" sz="2800" dirty="0">
                <a:latin typeface="Optima" panose="02000503060000020004" pitchFamily="2" charset="0"/>
              </a:rPr>
              <a:t>/posts/</a:t>
            </a:r>
            <a:r>
              <a:rPr lang="en-US" sz="2800" dirty="0" err="1">
                <a:solidFill>
                  <a:srgbClr val="EB529F"/>
                </a:solidFill>
                <a:latin typeface="Optima" panose="02000503060000020004" pitchFamily="2" charset="0"/>
              </a:rPr>
              <a:t>age</a:t>
            </a:r>
            <a:r>
              <a:rPr lang="en-US" sz="2800" dirty="0" err="1">
                <a:latin typeface="Optima" panose="02000503060000020004" pitchFamily="2" charset="0"/>
              </a:rPr>
              <a:t>rate</a:t>
            </a:r>
            <a:r>
              <a:rPr lang="en-US" sz="2800" dirty="0" err="1">
                <a:solidFill>
                  <a:srgbClr val="EB529F"/>
                </a:solidFill>
                <a:latin typeface="Optima" panose="02000503060000020004" pitchFamily="2" charset="0"/>
              </a:rPr>
              <a:t>scaling</a:t>
            </a:r>
            <a:r>
              <a:rPr lang="en-US" sz="2800" dirty="0" err="1">
                <a:latin typeface="Optima" panose="02000503060000020004" pitchFamily="2" charset="0"/>
              </a:rPr>
              <a:t>poster</a:t>
            </a:r>
            <a:endParaRPr lang="en-US" sz="2800" dirty="0">
              <a:latin typeface="Optima" panose="02000503060000020004" pitchFamily="2" charset="0"/>
            </a:endParaRPr>
          </a:p>
        </p:txBody>
      </p:sp>
      <p:pic>
        <p:nvPicPr>
          <p:cNvPr id="19" name="Picture 18">
            <a:extLst>
              <a:ext uri="{FF2B5EF4-FFF2-40B4-BE49-F238E27FC236}">
                <a16:creationId xmlns:a16="http://schemas.microsoft.com/office/drawing/2014/main" id="{9FDE19CB-CCEA-8BAF-097B-ABD8384E3FA3}"/>
              </a:ext>
            </a:extLst>
          </p:cNvPr>
          <p:cNvPicPr>
            <a:picLocks noChangeAspect="1"/>
          </p:cNvPicPr>
          <p:nvPr/>
        </p:nvPicPr>
        <p:blipFill>
          <a:blip r:embed="rId2"/>
          <a:stretch>
            <a:fillRect/>
          </a:stretch>
        </p:blipFill>
        <p:spPr>
          <a:xfrm>
            <a:off x="1150163" y="29778294"/>
            <a:ext cx="2667630" cy="2667630"/>
          </a:xfrm>
          <a:prstGeom prst="rect">
            <a:avLst/>
          </a:prstGeom>
        </p:spPr>
      </p:pic>
      <p:pic>
        <p:nvPicPr>
          <p:cNvPr id="24" name="Picture 23">
            <a:extLst>
              <a:ext uri="{FF2B5EF4-FFF2-40B4-BE49-F238E27FC236}">
                <a16:creationId xmlns:a16="http://schemas.microsoft.com/office/drawing/2014/main" id="{63944191-6686-D079-B38C-E2D835F66A0C}"/>
              </a:ext>
            </a:extLst>
          </p:cNvPr>
          <p:cNvPicPr>
            <a:picLocks noChangeAspect="1"/>
          </p:cNvPicPr>
          <p:nvPr/>
        </p:nvPicPr>
        <p:blipFill>
          <a:blip r:embed="rId3"/>
          <a:srcRect t="11678" b="11890"/>
          <a:stretch>
            <a:fillRect/>
          </a:stretch>
        </p:blipFill>
        <p:spPr>
          <a:xfrm>
            <a:off x="13595019" y="8106845"/>
            <a:ext cx="16688459" cy="2377440"/>
          </a:xfrm>
          <a:prstGeom prst="rect">
            <a:avLst/>
          </a:prstGeom>
        </p:spPr>
      </p:pic>
      <p:pic>
        <p:nvPicPr>
          <p:cNvPr id="26" name="Picture 25">
            <a:extLst>
              <a:ext uri="{FF2B5EF4-FFF2-40B4-BE49-F238E27FC236}">
                <a16:creationId xmlns:a16="http://schemas.microsoft.com/office/drawing/2014/main" id="{86EA9B9D-EA89-1D23-6FC4-3ABD79C12424}"/>
              </a:ext>
            </a:extLst>
          </p:cNvPr>
          <p:cNvPicPr>
            <a:picLocks noChangeAspect="1"/>
          </p:cNvPicPr>
          <p:nvPr/>
        </p:nvPicPr>
        <p:blipFill>
          <a:blip r:embed="rId4"/>
          <a:srcRect t="11508" b="11891"/>
          <a:stretch>
            <a:fillRect/>
          </a:stretch>
        </p:blipFill>
        <p:spPr>
          <a:xfrm>
            <a:off x="13595019" y="11337702"/>
            <a:ext cx="16688459" cy="2382752"/>
          </a:xfrm>
          <a:prstGeom prst="rect">
            <a:avLst/>
          </a:prstGeom>
        </p:spPr>
      </p:pic>
      <p:pic>
        <p:nvPicPr>
          <p:cNvPr id="28" name="Picture 27">
            <a:extLst>
              <a:ext uri="{FF2B5EF4-FFF2-40B4-BE49-F238E27FC236}">
                <a16:creationId xmlns:a16="http://schemas.microsoft.com/office/drawing/2014/main" id="{66673825-61DF-5661-F2E9-7E24C081ADEE}"/>
              </a:ext>
            </a:extLst>
          </p:cNvPr>
          <p:cNvPicPr>
            <a:picLocks noChangeAspect="1"/>
          </p:cNvPicPr>
          <p:nvPr/>
        </p:nvPicPr>
        <p:blipFill>
          <a:blip r:embed="rId5"/>
          <a:srcRect t="12301" b="10543"/>
          <a:stretch>
            <a:fillRect/>
          </a:stretch>
        </p:blipFill>
        <p:spPr>
          <a:xfrm>
            <a:off x="13595019" y="14647487"/>
            <a:ext cx="16688459" cy="2399995"/>
          </a:xfrm>
          <a:prstGeom prst="rect">
            <a:avLst/>
          </a:prstGeom>
        </p:spPr>
      </p:pic>
      <p:pic>
        <p:nvPicPr>
          <p:cNvPr id="30" name="Picture 29">
            <a:extLst>
              <a:ext uri="{FF2B5EF4-FFF2-40B4-BE49-F238E27FC236}">
                <a16:creationId xmlns:a16="http://schemas.microsoft.com/office/drawing/2014/main" id="{81BEBB9D-6862-48D0-330E-674BF91340BD}"/>
              </a:ext>
            </a:extLst>
          </p:cNvPr>
          <p:cNvPicPr>
            <a:picLocks noChangeAspect="1"/>
          </p:cNvPicPr>
          <p:nvPr/>
        </p:nvPicPr>
        <p:blipFill>
          <a:blip r:embed="rId6"/>
          <a:srcRect t="11272" b="12220"/>
          <a:stretch>
            <a:fillRect/>
          </a:stretch>
        </p:blipFill>
        <p:spPr>
          <a:xfrm>
            <a:off x="13595019" y="17900899"/>
            <a:ext cx="16688459" cy="2379817"/>
          </a:xfrm>
          <a:prstGeom prst="rect">
            <a:avLst/>
          </a:prstGeom>
        </p:spPr>
      </p:pic>
      <p:pic>
        <p:nvPicPr>
          <p:cNvPr id="32" name="Picture 31">
            <a:extLst>
              <a:ext uri="{FF2B5EF4-FFF2-40B4-BE49-F238E27FC236}">
                <a16:creationId xmlns:a16="http://schemas.microsoft.com/office/drawing/2014/main" id="{FE5513AB-F83E-DCAF-4AA4-7EC7BFE33705}"/>
              </a:ext>
            </a:extLst>
          </p:cNvPr>
          <p:cNvPicPr>
            <a:picLocks noChangeAspect="1"/>
          </p:cNvPicPr>
          <p:nvPr/>
        </p:nvPicPr>
        <p:blipFill>
          <a:blip r:embed="rId7"/>
          <a:srcRect t="11128" b="9686"/>
          <a:stretch>
            <a:fillRect/>
          </a:stretch>
        </p:blipFill>
        <p:spPr>
          <a:xfrm>
            <a:off x="13595019" y="21134132"/>
            <a:ext cx="16688459" cy="2463111"/>
          </a:xfrm>
          <a:prstGeom prst="rect">
            <a:avLst/>
          </a:prstGeom>
        </p:spPr>
      </p:pic>
      <p:pic>
        <p:nvPicPr>
          <p:cNvPr id="34" name="Picture 33">
            <a:extLst>
              <a:ext uri="{FF2B5EF4-FFF2-40B4-BE49-F238E27FC236}">
                <a16:creationId xmlns:a16="http://schemas.microsoft.com/office/drawing/2014/main" id="{879187C8-263E-48F3-3932-9DC74F991E20}"/>
              </a:ext>
            </a:extLst>
          </p:cNvPr>
          <p:cNvPicPr>
            <a:picLocks noChangeAspect="1"/>
          </p:cNvPicPr>
          <p:nvPr/>
        </p:nvPicPr>
        <p:blipFill>
          <a:blip r:embed="rId8"/>
          <a:srcRect t="11632" b="12241"/>
          <a:stretch>
            <a:fillRect/>
          </a:stretch>
        </p:blipFill>
        <p:spPr>
          <a:xfrm>
            <a:off x="13595019" y="24450659"/>
            <a:ext cx="16688459" cy="2367917"/>
          </a:xfrm>
          <a:prstGeom prst="rect">
            <a:avLst/>
          </a:prstGeom>
        </p:spPr>
      </p:pic>
      <p:pic>
        <p:nvPicPr>
          <p:cNvPr id="36" name="Picture 35">
            <a:extLst>
              <a:ext uri="{FF2B5EF4-FFF2-40B4-BE49-F238E27FC236}">
                <a16:creationId xmlns:a16="http://schemas.microsoft.com/office/drawing/2014/main" id="{5B036A9E-96E2-4B22-1A5E-EA0BFD8CDD7E}"/>
              </a:ext>
            </a:extLst>
          </p:cNvPr>
          <p:cNvPicPr>
            <a:picLocks noChangeAspect="1"/>
          </p:cNvPicPr>
          <p:nvPr/>
        </p:nvPicPr>
        <p:blipFill>
          <a:blip r:embed="rId9"/>
          <a:srcRect t="12241"/>
          <a:stretch>
            <a:fillRect/>
          </a:stretch>
        </p:blipFill>
        <p:spPr>
          <a:xfrm>
            <a:off x="13595019" y="27671993"/>
            <a:ext cx="16688459" cy="2729771"/>
          </a:xfrm>
          <a:prstGeom prst="rect">
            <a:avLst/>
          </a:prstGeom>
        </p:spPr>
      </p:pic>
      <p:sp>
        <p:nvSpPr>
          <p:cNvPr id="39" name="TextBox 38">
            <a:extLst>
              <a:ext uri="{FF2B5EF4-FFF2-40B4-BE49-F238E27FC236}">
                <a16:creationId xmlns:a16="http://schemas.microsoft.com/office/drawing/2014/main" id="{B5B1A1AA-128B-2B3F-A2B4-324EB85D54E3}"/>
              </a:ext>
            </a:extLst>
          </p:cNvPr>
          <p:cNvSpPr txBox="1"/>
          <p:nvPr/>
        </p:nvSpPr>
        <p:spPr>
          <a:xfrm rot="16200000">
            <a:off x="29673732" y="8636377"/>
            <a:ext cx="2183642" cy="938719"/>
          </a:xfrm>
          <a:prstGeom prst="rect">
            <a:avLst/>
          </a:prstGeom>
          <a:noFill/>
        </p:spPr>
        <p:txBody>
          <a:bodyPr wrap="square">
            <a:spAutoFit/>
          </a:bodyPr>
          <a:lstStyle/>
          <a:p>
            <a:pPr>
              <a:buNone/>
            </a:pPr>
            <a:r>
              <a:rPr lang="en-US" sz="1100" dirty="0">
                <a:solidFill>
                  <a:schemeClr val="tx1">
                    <a:lumMod val="65000"/>
                    <a:lumOff val="35000"/>
                  </a:schemeClr>
                </a:solidFill>
                <a:effectLst/>
                <a:latin typeface="Optima" panose="02000503060000020004" pitchFamily="2" charset="0"/>
              </a:rPr>
              <a:t>Spanbauer, T. L., Fritz, S. C., &amp; Baker, P. A. Data from: Punctuated changes in the morphology of an endemic diatom from Lake Titicaca</a:t>
            </a:r>
          </a:p>
        </p:txBody>
      </p:sp>
      <p:sp>
        <p:nvSpPr>
          <p:cNvPr id="41" name="TextBox 40">
            <a:extLst>
              <a:ext uri="{FF2B5EF4-FFF2-40B4-BE49-F238E27FC236}">
                <a16:creationId xmlns:a16="http://schemas.microsoft.com/office/drawing/2014/main" id="{D2EB0F6C-BB32-4B9F-6A11-62BA5D74F83F}"/>
              </a:ext>
            </a:extLst>
          </p:cNvPr>
          <p:cNvSpPr txBox="1"/>
          <p:nvPr/>
        </p:nvSpPr>
        <p:spPr>
          <a:xfrm rot="16200000">
            <a:off x="29635259" y="12009963"/>
            <a:ext cx="2183642" cy="861774"/>
          </a:xfrm>
          <a:prstGeom prst="rect">
            <a:avLst/>
          </a:prstGeom>
          <a:noFill/>
        </p:spPr>
        <p:txBody>
          <a:bodyPr wrap="square">
            <a:spAutoFit/>
          </a:bodyPr>
          <a:lstStyle/>
          <a:p>
            <a:pPr>
              <a:buNone/>
            </a:pPr>
            <a:r>
              <a:rPr lang="en-US" sz="1000" dirty="0">
                <a:solidFill>
                  <a:schemeClr val="tx1">
                    <a:lumMod val="65000"/>
                    <a:lumOff val="35000"/>
                  </a:schemeClr>
                </a:solidFill>
                <a:effectLst/>
                <a:latin typeface="Optima" panose="02000503060000020004" pitchFamily="2" charset="0"/>
              </a:rPr>
              <a:t>Pokorny, V. 1966. La variation de la taille </a:t>
            </a:r>
            <a:r>
              <a:rPr lang="en-US" sz="1000" dirty="0" err="1">
                <a:solidFill>
                  <a:schemeClr val="tx1">
                    <a:lumMod val="65000"/>
                    <a:lumOff val="35000"/>
                  </a:schemeClr>
                </a:solidFill>
                <a:effectLst/>
                <a:latin typeface="Optima" panose="02000503060000020004" pitchFamily="2" charset="0"/>
              </a:rPr>
              <a:t>moyenne</a:t>
            </a:r>
            <a:r>
              <a:rPr lang="en-US" sz="1000" dirty="0">
                <a:solidFill>
                  <a:schemeClr val="tx1">
                    <a:lumMod val="65000"/>
                    <a:lumOff val="35000"/>
                  </a:schemeClr>
                </a:solidFill>
                <a:effectLst/>
                <a:latin typeface="Optima" panose="02000503060000020004" pitchFamily="2" charset="0"/>
              </a:rPr>
              <a:t> chez les </a:t>
            </a:r>
            <a:r>
              <a:rPr lang="en-US" sz="1000" dirty="0" err="1">
                <a:solidFill>
                  <a:schemeClr val="tx1">
                    <a:lumMod val="65000"/>
                    <a:lumOff val="35000"/>
                  </a:schemeClr>
                </a:solidFill>
                <a:effectLst/>
                <a:latin typeface="Optima" panose="02000503060000020004" pitchFamily="2" charset="0"/>
              </a:rPr>
              <a:t>Ostracodes</a:t>
            </a:r>
            <a:r>
              <a:rPr lang="en-US" sz="1000" dirty="0">
                <a:solidFill>
                  <a:schemeClr val="tx1">
                    <a:lumMod val="65000"/>
                    <a:lumOff val="35000"/>
                  </a:schemeClr>
                </a:solidFill>
                <a:effectLst/>
                <a:latin typeface="Optima" panose="02000503060000020004" pitchFamily="2" charset="0"/>
              </a:rPr>
              <a:t> </a:t>
            </a:r>
            <a:r>
              <a:rPr lang="en-US" sz="1000" dirty="0" err="1">
                <a:solidFill>
                  <a:schemeClr val="tx1">
                    <a:lumMod val="65000"/>
                    <a:lumOff val="35000"/>
                  </a:schemeClr>
                </a:solidFill>
                <a:effectLst/>
                <a:latin typeface="Optima" panose="02000503060000020004" pitchFamily="2" charset="0"/>
              </a:rPr>
              <a:t>comme</a:t>
            </a:r>
            <a:r>
              <a:rPr lang="en-US" sz="1000" dirty="0">
                <a:solidFill>
                  <a:schemeClr val="tx1">
                    <a:lumMod val="65000"/>
                    <a:lumOff val="35000"/>
                  </a:schemeClr>
                </a:solidFill>
                <a:effectLst/>
                <a:latin typeface="Optima" panose="02000503060000020004" pitchFamily="2" charset="0"/>
              </a:rPr>
              <a:t> </a:t>
            </a:r>
            <a:r>
              <a:rPr lang="en-US" sz="1000" dirty="0" err="1">
                <a:solidFill>
                  <a:schemeClr val="tx1">
                    <a:lumMod val="65000"/>
                    <a:lumOff val="35000"/>
                  </a:schemeClr>
                </a:solidFill>
                <a:effectLst/>
                <a:latin typeface="Optima" panose="02000503060000020004" pitchFamily="2" charset="0"/>
              </a:rPr>
              <a:t>indice</a:t>
            </a:r>
            <a:r>
              <a:rPr lang="en-US" sz="1000" dirty="0">
                <a:solidFill>
                  <a:schemeClr val="tx1">
                    <a:lumMod val="65000"/>
                    <a:lumOff val="35000"/>
                  </a:schemeClr>
                </a:solidFill>
                <a:effectLst/>
                <a:latin typeface="Optima" panose="02000503060000020004" pitchFamily="2" charset="0"/>
              </a:rPr>
              <a:t> </a:t>
            </a:r>
            <a:r>
              <a:rPr lang="en-US" sz="1000" dirty="0" err="1">
                <a:solidFill>
                  <a:schemeClr val="tx1">
                    <a:lumMod val="65000"/>
                    <a:lumOff val="35000"/>
                  </a:schemeClr>
                </a:solidFill>
                <a:effectLst/>
                <a:latin typeface="Optima" panose="02000503060000020004" pitchFamily="2" charset="0"/>
              </a:rPr>
              <a:t>paleoecologique</a:t>
            </a:r>
            <a:r>
              <a:rPr lang="en-US" sz="1000" dirty="0">
                <a:solidFill>
                  <a:schemeClr val="tx1">
                    <a:lumMod val="65000"/>
                    <a:lumOff val="35000"/>
                  </a:schemeClr>
                </a:solidFill>
                <a:effectLst/>
                <a:latin typeface="Optima" panose="02000503060000020004" pitchFamily="2" charset="0"/>
              </a:rPr>
              <a:t>. </a:t>
            </a:r>
            <a:r>
              <a:rPr lang="en-US" sz="1000" i="1" dirty="0" err="1">
                <a:solidFill>
                  <a:schemeClr val="tx1">
                    <a:lumMod val="65000"/>
                    <a:lumOff val="35000"/>
                  </a:schemeClr>
                </a:solidFill>
                <a:effectLst/>
                <a:latin typeface="Optima" panose="02000503060000020004" pitchFamily="2" charset="0"/>
              </a:rPr>
              <a:t>Eclogae</a:t>
            </a:r>
            <a:r>
              <a:rPr lang="en-US" sz="1000" i="1" dirty="0">
                <a:solidFill>
                  <a:schemeClr val="tx1">
                    <a:lumMod val="65000"/>
                    <a:lumOff val="35000"/>
                  </a:schemeClr>
                </a:solidFill>
                <a:effectLst/>
                <a:latin typeface="Optima" panose="02000503060000020004" pitchFamily="2" charset="0"/>
              </a:rPr>
              <a:t> </a:t>
            </a:r>
            <a:r>
              <a:rPr lang="en-US" sz="1000" i="1" dirty="0" err="1">
                <a:solidFill>
                  <a:schemeClr val="tx1">
                    <a:lumMod val="65000"/>
                    <a:lumOff val="35000"/>
                  </a:schemeClr>
                </a:solidFill>
                <a:effectLst/>
                <a:latin typeface="Optima" panose="02000503060000020004" pitchFamily="2" charset="0"/>
              </a:rPr>
              <a:t>Geologicae</a:t>
            </a:r>
            <a:r>
              <a:rPr lang="en-US" sz="1000" i="1" dirty="0">
                <a:solidFill>
                  <a:schemeClr val="tx1">
                    <a:lumMod val="65000"/>
                    <a:lumOff val="35000"/>
                  </a:schemeClr>
                </a:solidFill>
                <a:effectLst/>
                <a:latin typeface="Optima" panose="02000503060000020004" pitchFamily="2" charset="0"/>
              </a:rPr>
              <a:t> </a:t>
            </a:r>
            <a:r>
              <a:rPr lang="en-US" sz="1000" i="1" dirty="0" err="1">
                <a:solidFill>
                  <a:schemeClr val="tx1">
                    <a:lumMod val="65000"/>
                    <a:lumOff val="35000"/>
                  </a:schemeClr>
                </a:solidFill>
                <a:effectLst/>
                <a:latin typeface="Optima" panose="02000503060000020004" pitchFamily="2" charset="0"/>
              </a:rPr>
              <a:t>Helvetiae</a:t>
            </a:r>
            <a:r>
              <a:rPr lang="en-US" sz="1000" dirty="0">
                <a:solidFill>
                  <a:schemeClr val="tx1">
                    <a:lumMod val="65000"/>
                    <a:lumOff val="35000"/>
                  </a:schemeClr>
                </a:solidFill>
                <a:effectLst/>
                <a:latin typeface="Optima" panose="02000503060000020004" pitchFamily="2" charset="0"/>
              </a:rPr>
              <a:t> 59:269-276.</a:t>
            </a:r>
          </a:p>
        </p:txBody>
      </p:sp>
      <p:sp>
        <p:nvSpPr>
          <p:cNvPr id="43" name="TextBox 42">
            <a:extLst>
              <a:ext uri="{FF2B5EF4-FFF2-40B4-BE49-F238E27FC236}">
                <a16:creationId xmlns:a16="http://schemas.microsoft.com/office/drawing/2014/main" id="{C0577EDD-FB23-BEC8-392F-D70CAD068419}"/>
              </a:ext>
            </a:extLst>
          </p:cNvPr>
          <p:cNvSpPr txBox="1"/>
          <p:nvPr/>
        </p:nvSpPr>
        <p:spPr>
          <a:xfrm rot="16200000">
            <a:off x="29768542" y="15229425"/>
            <a:ext cx="2107748" cy="1052446"/>
          </a:xfrm>
          <a:prstGeom prst="rect">
            <a:avLst/>
          </a:prstGeom>
          <a:noFill/>
        </p:spPr>
        <p:txBody>
          <a:bodyPr wrap="square">
            <a:spAutoFit/>
          </a:bodyPr>
          <a:lstStyle/>
          <a:p>
            <a:pPr>
              <a:buNone/>
            </a:pPr>
            <a:r>
              <a:rPr lang="en-US" sz="1000" dirty="0">
                <a:solidFill>
                  <a:schemeClr val="tx1">
                    <a:lumMod val="65000"/>
                    <a:lumOff val="35000"/>
                  </a:schemeClr>
                </a:solidFill>
                <a:effectLst/>
                <a:latin typeface="Optima" panose="02000503060000020004" pitchFamily="2" charset="0"/>
              </a:rPr>
              <a:t>Saito-Kato, M., Tanimura, Y., Mori, S., and Julius, M. L.: Morphological evolution of </a:t>
            </a:r>
            <a:r>
              <a:rPr lang="en-US" sz="1000" dirty="0" err="1">
                <a:solidFill>
                  <a:schemeClr val="tx1">
                    <a:lumMod val="65000"/>
                    <a:lumOff val="35000"/>
                  </a:schemeClr>
                </a:solidFill>
                <a:effectLst/>
                <a:latin typeface="Optima" panose="02000503060000020004" pitchFamily="2" charset="0"/>
              </a:rPr>
              <a:t>Stephanodiscus</a:t>
            </a:r>
            <a:r>
              <a:rPr lang="en-US" sz="1000" dirty="0">
                <a:solidFill>
                  <a:schemeClr val="tx1">
                    <a:lumMod val="65000"/>
                    <a:lumOff val="35000"/>
                  </a:schemeClr>
                </a:solidFill>
                <a:effectLst/>
                <a:latin typeface="Optima" panose="02000503060000020004" pitchFamily="2" charset="0"/>
              </a:rPr>
              <a:t> (Bacillariophyta) in Lake Biwa from a 300_ka fossil record, </a:t>
            </a:r>
            <a:r>
              <a:rPr lang="en-US" sz="1000" i="1" dirty="0">
                <a:solidFill>
                  <a:schemeClr val="tx1">
                    <a:lumMod val="65000"/>
                    <a:lumOff val="35000"/>
                  </a:schemeClr>
                </a:solidFill>
                <a:effectLst/>
                <a:latin typeface="Optima" panose="02000503060000020004" pitchFamily="2" charset="0"/>
              </a:rPr>
              <a:t>J. </a:t>
            </a:r>
            <a:r>
              <a:rPr lang="en-US" sz="1000" i="1" dirty="0" err="1">
                <a:solidFill>
                  <a:schemeClr val="tx1">
                    <a:lumMod val="65000"/>
                    <a:lumOff val="35000"/>
                  </a:schemeClr>
                </a:solidFill>
                <a:effectLst/>
                <a:latin typeface="Optima" panose="02000503060000020004" pitchFamily="2" charset="0"/>
              </a:rPr>
              <a:t>Micropalaeontol</a:t>
            </a:r>
            <a:r>
              <a:rPr lang="en-US" sz="1000" i="1" dirty="0">
                <a:solidFill>
                  <a:schemeClr val="tx1">
                    <a:lumMod val="65000"/>
                    <a:lumOff val="35000"/>
                  </a:schemeClr>
                </a:solidFill>
                <a:effectLst/>
                <a:latin typeface="Optima" panose="02000503060000020004" pitchFamily="2" charset="0"/>
              </a:rPr>
              <a:t>.</a:t>
            </a:r>
            <a:r>
              <a:rPr lang="en-US" sz="1000" dirty="0">
                <a:solidFill>
                  <a:schemeClr val="tx1">
                    <a:lumMod val="65000"/>
                    <a:lumOff val="35000"/>
                  </a:schemeClr>
                </a:solidFill>
                <a:effectLst/>
                <a:latin typeface="Optima" panose="02000503060000020004" pitchFamily="2" charset="0"/>
              </a:rPr>
              <a:t>, 34, 165-179</a:t>
            </a:r>
          </a:p>
        </p:txBody>
      </p:sp>
      <p:sp>
        <p:nvSpPr>
          <p:cNvPr id="45" name="TextBox 44">
            <a:extLst>
              <a:ext uri="{FF2B5EF4-FFF2-40B4-BE49-F238E27FC236}">
                <a16:creationId xmlns:a16="http://schemas.microsoft.com/office/drawing/2014/main" id="{5E1B6A7E-340D-EE08-B99E-21F6053460A7}"/>
              </a:ext>
            </a:extLst>
          </p:cNvPr>
          <p:cNvSpPr txBox="1"/>
          <p:nvPr/>
        </p:nvSpPr>
        <p:spPr>
          <a:xfrm rot="16200000">
            <a:off x="29770420" y="18511731"/>
            <a:ext cx="2221098" cy="1169551"/>
          </a:xfrm>
          <a:prstGeom prst="rect">
            <a:avLst/>
          </a:prstGeom>
          <a:noFill/>
        </p:spPr>
        <p:txBody>
          <a:bodyPr wrap="square">
            <a:spAutoFit/>
          </a:bodyPr>
          <a:lstStyle/>
          <a:p>
            <a:pPr>
              <a:buNone/>
            </a:pPr>
            <a:r>
              <a:rPr lang="en-US" sz="1000" dirty="0">
                <a:solidFill>
                  <a:schemeClr val="tx1">
                    <a:lumMod val="65000"/>
                    <a:lumOff val="35000"/>
                  </a:schemeClr>
                </a:solidFill>
                <a:effectLst/>
                <a:latin typeface="Optima" panose="02000503060000020004" pitchFamily="2" charset="0"/>
              </a:rPr>
              <a:t>Hodell, D. A., and A. </a:t>
            </a:r>
            <a:r>
              <a:rPr lang="en-US" sz="1000" dirty="0" err="1">
                <a:solidFill>
                  <a:schemeClr val="tx1">
                    <a:lumMod val="65000"/>
                    <a:lumOff val="35000"/>
                  </a:schemeClr>
                </a:solidFill>
                <a:effectLst/>
                <a:latin typeface="Optima" panose="02000503060000020004" pitchFamily="2" charset="0"/>
              </a:rPr>
              <a:t>Vayavananda</a:t>
            </a:r>
            <a:r>
              <a:rPr lang="en-US" sz="1000" dirty="0">
                <a:solidFill>
                  <a:schemeClr val="tx1">
                    <a:lumMod val="65000"/>
                    <a:lumOff val="35000"/>
                  </a:schemeClr>
                </a:solidFill>
                <a:effectLst/>
                <a:latin typeface="Optima" panose="02000503060000020004" pitchFamily="2" charset="0"/>
              </a:rPr>
              <a:t>. 1993. Middle Miocene paleoceanography of the western equatorial Pacific (DSDP site 289) and the evolution of </a:t>
            </a:r>
            <a:r>
              <a:rPr lang="en-US" sz="1000" dirty="0" err="1">
                <a:solidFill>
                  <a:schemeClr val="tx1">
                    <a:lumMod val="65000"/>
                    <a:lumOff val="35000"/>
                  </a:schemeClr>
                </a:solidFill>
                <a:effectLst/>
                <a:latin typeface="Optima" panose="02000503060000020004" pitchFamily="2" charset="0"/>
              </a:rPr>
              <a:t>Globorotalia</a:t>
            </a:r>
            <a:r>
              <a:rPr lang="en-US" sz="1000" dirty="0">
                <a:solidFill>
                  <a:schemeClr val="tx1">
                    <a:lumMod val="65000"/>
                    <a:lumOff val="35000"/>
                  </a:schemeClr>
                </a:solidFill>
                <a:effectLst/>
                <a:latin typeface="Optima" panose="02000503060000020004" pitchFamily="2" charset="0"/>
              </a:rPr>
              <a:t> (</a:t>
            </a:r>
            <a:r>
              <a:rPr lang="en-US" sz="1000" dirty="0" err="1">
                <a:solidFill>
                  <a:schemeClr val="tx1">
                    <a:lumMod val="65000"/>
                    <a:lumOff val="35000"/>
                  </a:schemeClr>
                </a:solidFill>
                <a:effectLst/>
                <a:latin typeface="Optima" panose="02000503060000020004" pitchFamily="2" charset="0"/>
              </a:rPr>
              <a:t>Fohsella</a:t>
            </a:r>
            <a:r>
              <a:rPr lang="en-US" sz="1000" dirty="0">
                <a:solidFill>
                  <a:schemeClr val="tx1">
                    <a:lumMod val="65000"/>
                    <a:lumOff val="35000"/>
                  </a:schemeClr>
                </a:solidFill>
                <a:effectLst/>
                <a:latin typeface="Optima" panose="02000503060000020004" pitchFamily="2" charset="0"/>
              </a:rPr>
              <a:t>). </a:t>
            </a:r>
            <a:r>
              <a:rPr lang="en-US" sz="1000" i="1" dirty="0">
                <a:solidFill>
                  <a:schemeClr val="tx1">
                    <a:lumMod val="65000"/>
                    <a:lumOff val="35000"/>
                  </a:schemeClr>
                </a:solidFill>
                <a:effectLst/>
                <a:latin typeface="Optima" panose="02000503060000020004" pitchFamily="2" charset="0"/>
              </a:rPr>
              <a:t>Marine Micropaleontology</a:t>
            </a:r>
            <a:r>
              <a:rPr lang="en-US" sz="1000" dirty="0">
                <a:solidFill>
                  <a:schemeClr val="tx1">
                    <a:lumMod val="65000"/>
                    <a:lumOff val="35000"/>
                  </a:schemeClr>
                </a:solidFill>
                <a:effectLst/>
                <a:latin typeface="Optima" panose="02000503060000020004" pitchFamily="2" charset="0"/>
              </a:rPr>
              <a:t> 22:279-310.</a:t>
            </a:r>
          </a:p>
        </p:txBody>
      </p:sp>
      <p:sp>
        <p:nvSpPr>
          <p:cNvPr id="47" name="TextBox 46">
            <a:extLst>
              <a:ext uri="{FF2B5EF4-FFF2-40B4-BE49-F238E27FC236}">
                <a16:creationId xmlns:a16="http://schemas.microsoft.com/office/drawing/2014/main" id="{0DD25785-F8E6-F26F-9AFA-6404DE43E63C}"/>
              </a:ext>
            </a:extLst>
          </p:cNvPr>
          <p:cNvSpPr txBox="1"/>
          <p:nvPr/>
        </p:nvSpPr>
        <p:spPr>
          <a:xfrm rot="16200000">
            <a:off x="29693475" y="21851991"/>
            <a:ext cx="2221099" cy="1015663"/>
          </a:xfrm>
          <a:prstGeom prst="rect">
            <a:avLst/>
          </a:prstGeom>
          <a:noFill/>
        </p:spPr>
        <p:txBody>
          <a:bodyPr wrap="square">
            <a:spAutoFit/>
          </a:bodyPr>
          <a:lstStyle/>
          <a:p>
            <a:pPr>
              <a:buNone/>
            </a:pPr>
            <a:r>
              <a:rPr lang="en-US" sz="1000" dirty="0">
                <a:solidFill>
                  <a:schemeClr val="tx1">
                    <a:lumMod val="65000"/>
                    <a:lumOff val="35000"/>
                  </a:schemeClr>
                </a:solidFill>
                <a:effectLst/>
                <a:latin typeface="Optima" panose="02000503060000020004" pitchFamily="2" charset="0"/>
              </a:rPr>
              <a:t>Brombacher, A., Wilson, P. A., Bailey, I., &amp; Ezard, T. H. (2017). The breakdown of static and evolutionary allometries during climatic upheaval. </a:t>
            </a:r>
            <a:r>
              <a:rPr lang="en-US" sz="1000" i="1" dirty="0">
                <a:solidFill>
                  <a:schemeClr val="tx1">
                    <a:lumMod val="65000"/>
                    <a:lumOff val="35000"/>
                  </a:schemeClr>
                </a:solidFill>
                <a:effectLst/>
                <a:latin typeface="Optima" panose="02000503060000020004" pitchFamily="2" charset="0"/>
              </a:rPr>
              <a:t>The American Naturalist,</a:t>
            </a:r>
            <a:r>
              <a:rPr lang="en-US" sz="1000" dirty="0">
                <a:solidFill>
                  <a:schemeClr val="tx1">
                    <a:lumMod val="65000"/>
                    <a:lumOff val="35000"/>
                  </a:schemeClr>
                </a:solidFill>
                <a:effectLst/>
                <a:latin typeface="Optima" panose="02000503060000020004" pitchFamily="2" charset="0"/>
              </a:rPr>
              <a:t>190(3), 350-362.</a:t>
            </a:r>
          </a:p>
        </p:txBody>
      </p:sp>
      <p:sp>
        <p:nvSpPr>
          <p:cNvPr id="49" name="TextBox 48">
            <a:extLst>
              <a:ext uri="{FF2B5EF4-FFF2-40B4-BE49-F238E27FC236}">
                <a16:creationId xmlns:a16="http://schemas.microsoft.com/office/drawing/2014/main" id="{6A49491E-9EE0-A13A-C0D1-3DAB60259DAB}"/>
              </a:ext>
            </a:extLst>
          </p:cNvPr>
          <p:cNvSpPr txBox="1"/>
          <p:nvPr/>
        </p:nvSpPr>
        <p:spPr>
          <a:xfrm rot="16200000">
            <a:off x="29912346" y="24949645"/>
            <a:ext cx="1951801" cy="1184107"/>
          </a:xfrm>
          <a:prstGeom prst="rect">
            <a:avLst/>
          </a:prstGeom>
          <a:noFill/>
        </p:spPr>
        <p:txBody>
          <a:bodyPr wrap="square">
            <a:spAutoFit/>
          </a:bodyPr>
          <a:lstStyle/>
          <a:p>
            <a:pPr>
              <a:buNone/>
            </a:pPr>
            <a:r>
              <a:rPr lang="en-US" sz="1000" dirty="0">
                <a:solidFill>
                  <a:schemeClr val="tx1">
                    <a:lumMod val="65000"/>
                    <a:lumOff val="35000"/>
                  </a:schemeClr>
                </a:solidFill>
                <a:effectLst/>
                <a:latin typeface="Optima" panose="02000503060000020004" pitchFamily="2" charset="0"/>
              </a:rPr>
              <a:t>Malmgren, B. A., and J. P. Kennett. 1981. Phyletic gradualism in a Late Cenozoic planktonic foraminiferal lineage, DSDP Site 284, Southwest Pacific. </a:t>
            </a:r>
            <a:r>
              <a:rPr lang="en-US" sz="1000" i="1" dirty="0">
                <a:solidFill>
                  <a:schemeClr val="tx1">
                    <a:lumMod val="65000"/>
                    <a:lumOff val="35000"/>
                  </a:schemeClr>
                </a:solidFill>
                <a:effectLst/>
                <a:latin typeface="Optima" panose="02000503060000020004" pitchFamily="2" charset="0"/>
              </a:rPr>
              <a:t>Paleobiology</a:t>
            </a:r>
            <a:r>
              <a:rPr lang="en-US" sz="1000" dirty="0">
                <a:solidFill>
                  <a:schemeClr val="tx1">
                    <a:lumMod val="65000"/>
                    <a:lumOff val="35000"/>
                  </a:schemeClr>
                </a:solidFill>
                <a:effectLst/>
                <a:latin typeface="Optima" panose="02000503060000020004" pitchFamily="2" charset="0"/>
              </a:rPr>
              <a:t>, Vol. 7, no 2: 230-240</a:t>
            </a:r>
          </a:p>
        </p:txBody>
      </p:sp>
      <p:sp>
        <p:nvSpPr>
          <p:cNvPr id="51" name="TextBox 50">
            <a:extLst>
              <a:ext uri="{FF2B5EF4-FFF2-40B4-BE49-F238E27FC236}">
                <a16:creationId xmlns:a16="http://schemas.microsoft.com/office/drawing/2014/main" id="{DCB8A54C-C0BD-C771-4872-4552F469DA4A}"/>
              </a:ext>
            </a:extLst>
          </p:cNvPr>
          <p:cNvSpPr txBox="1"/>
          <p:nvPr/>
        </p:nvSpPr>
        <p:spPr>
          <a:xfrm rot="16200000">
            <a:off x="29793212" y="28332095"/>
            <a:ext cx="2058409" cy="1052447"/>
          </a:xfrm>
          <a:prstGeom prst="rect">
            <a:avLst/>
          </a:prstGeom>
          <a:noFill/>
        </p:spPr>
        <p:txBody>
          <a:bodyPr wrap="square">
            <a:spAutoFit/>
          </a:bodyPr>
          <a:lstStyle/>
          <a:p>
            <a:pPr>
              <a:buNone/>
            </a:pPr>
            <a:r>
              <a:rPr lang="en-US" sz="1000" dirty="0">
                <a:solidFill>
                  <a:schemeClr val="tx1">
                    <a:lumMod val="65000"/>
                    <a:lumOff val="35000"/>
                  </a:schemeClr>
                </a:solidFill>
                <a:effectLst/>
                <a:latin typeface="Optima" panose="02000503060000020004" pitchFamily="2" charset="0"/>
              </a:rPr>
              <a:t>Weimin Si, William A. Berggren, Marie-Pierre Aubry; Mosaic evolution in the middle Miocene planktonic foraminifera </a:t>
            </a:r>
            <a:r>
              <a:rPr lang="en-US" sz="1000" i="1" dirty="0" err="1">
                <a:solidFill>
                  <a:schemeClr val="tx1">
                    <a:lumMod val="65000"/>
                    <a:lumOff val="35000"/>
                  </a:schemeClr>
                </a:solidFill>
                <a:effectLst/>
                <a:latin typeface="Optima" panose="02000503060000020004" pitchFamily="2" charset="0"/>
              </a:rPr>
              <a:t>Fohsella</a:t>
            </a:r>
            <a:r>
              <a:rPr lang="en-US" sz="1000" dirty="0">
                <a:solidFill>
                  <a:schemeClr val="tx1">
                    <a:lumMod val="65000"/>
                    <a:lumOff val="35000"/>
                  </a:schemeClr>
                </a:solidFill>
                <a:effectLst/>
                <a:latin typeface="Optima" panose="02000503060000020004" pitchFamily="2" charset="0"/>
              </a:rPr>
              <a:t> lineage. </a:t>
            </a:r>
            <a:r>
              <a:rPr lang="en-US" sz="1000" i="1" dirty="0">
                <a:solidFill>
                  <a:schemeClr val="tx1">
                    <a:lumMod val="65000"/>
                    <a:lumOff val="35000"/>
                  </a:schemeClr>
                </a:solidFill>
                <a:effectLst/>
                <a:latin typeface="Optima" panose="02000503060000020004" pitchFamily="2" charset="0"/>
              </a:rPr>
              <a:t>Paleobiology</a:t>
            </a:r>
            <a:r>
              <a:rPr lang="en-US" sz="1000" dirty="0">
                <a:solidFill>
                  <a:schemeClr val="tx1">
                    <a:lumMod val="65000"/>
                    <a:lumOff val="35000"/>
                  </a:schemeClr>
                </a:solidFill>
                <a:effectLst/>
                <a:latin typeface="Optima" panose="02000503060000020004" pitchFamily="2" charset="0"/>
              </a:rPr>
              <a:t> 2018;; 44 (2): 263-272</a:t>
            </a:r>
          </a:p>
        </p:txBody>
      </p:sp>
      <p:sp>
        <p:nvSpPr>
          <p:cNvPr id="52" name="TextBox 51">
            <a:extLst>
              <a:ext uri="{FF2B5EF4-FFF2-40B4-BE49-F238E27FC236}">
                <a16:creationId xmlns:a16="http://schemas.microsoft.com/office/drawing/2014/main" id="{860F5ED3-E68D-3319-D809-B9C9AAFC8402}"/>
              </a:ext>
            </a:extLst>
          </p:cNvPr>
          <p:cNvSpPr txBox="1"/>
          <p:nvPr/>
        </p:nvSpPr>
        <p:spPr>
          <a:xfrm>
            <a:off x="14498211" y="7547332"/>
            <a:ext cx="2209800" cy="461665"/>
          </a:xfrm>
          <a:prstGeom prst="rect">
            <a:avLst/>
          </a:prstGeom>
          <a:noFill/>
        </p:spPr>
        <p:txBody>
          <a:bodyPr wrap="square" rtlCol="0">
            <a:spAutoFit/>
          </a:bodyPr>
          <a:lstStyle/>
          <a:p>
            <a:r>
              <a:rPr lang="en-US" sz="2400" dirty="0">
                <a:latin typeface="Optima" panose="02000503060000020004" pitchFamily="2" charset="0"/>
              </a:rPr>
              <a:t>Original data</a:t>
            </a:r>
          </a:p>
        </p:txBody>
      </p:sp>
      <p:sp>
        <p:nvSpPr>
          <p:cNvPr id="53" name="TextBox 52">
            <a:extLst>
              <a:ext uri="{FF2B5EF4-FFF2-40B4-BE49-F238E27FC236}">
                <a16:creationId xmlns:a16="http://schemas.microsoft.com/office/drawing/2014/main" id="{D4401BEF-5E2B-A035-D3C7-888DB035F449}"/>
              </a:ext>
            </a:extLst>
          </p:cNvPr>
          <p:cNvSpPr txBox="1"/>
          <p:nvPr/>
        </p:nvSpPr>
        <p:spPr>
          <a:xfrm>
            <a:off x="18666215" y="7547332"/>
            <a:ext cx="2768600" cy="461665"/>
          </a:xfrm>
          <a:prstGeom prst="rect">
            <a:avLst/>
          </a:prstGeom>
          <a:noFill/>
        </p:spPr>
        <p:txBody>
          <a:bodyPr wrap="square" rtlCol="0">
            <a:spAutoFit/>
          </a:bodyPr>
          <a:lstStyle/>
          <a:p>
            <a:r>
              <a:rPr lang="en-US" sz="2400" dirty="0">
                <a:latin typeface="Optima" panose="02000503060000020004" pitchFamily="2" charset="0"/>
              </a:rPr>
              <a:t>Randomized data</a:t>
            </a:r>
          </a:p>
        </p:txBody>
      </p:sp>
      <p:sp>
        <p:nvSpPr>
          <p:cNvPr id="55" name="TextBox 54">
            <a:extLst>
              <a:ext uri="{FF2B5EF4-FFF2-40B4-BE49-F238E27FC236}">
                <a16:creationId xmlns:a16="http://schemas.microsoft.com/office/drawing/2014/main" id="{E097765C-FF64-8752-56DB-9337087BD837}"/>
              </a:ext>
            </a:extLst>
          </p:cNvPr>
          <p:cNvSpPr txBox="1"/>
          <p:nvPr/>
        </p:nvSpPr>
        <p:spPr>
          <a:xfrm>
            <a:off x="22582414" y="6808668"/>
            <a:ext cx="3441294" cy="1200329"/>
          </a:xfrm>
          <a:prstGeom prst="rect">
            <a:avLst/>
          </a:prstGeom>
          <a:noFill/>
        </p:spPr>
        <p:txBody>
          <a:bodyPr wrap="square" rtlCol="0">
            <a:spAutoFit/>
          </a:bodyPr>
          <a:lstStyle/>
          <a:p>
            <a:r>
              <a:rPr lang="en-US" sz="2400" dirty="0">
                <a:latin typeface="Optima" panose="02000503060000020004" pitchFamily="2" charset="0"/>
              </a:rPr>
              <a:t>Proportion of rate from each component with uncertainty</a:t>
            </a:r>
          </a:p>
        </p:txBody>
      </p:sp>
      <p:sp>
        <p:nvSpPr>
          <p:cNvPr id="56" name="TextBox 55">
            <a:extLst>
              <a:ext uri="{FF2B5EF4-FFF2-40B4-BE49-F238E27FC236}">
                <a16:creationId xmlns:a16="http://schemas.microsoft.com/office/drawing/2014/main" id="{9D2747BB-DF51-CD8D-5E0D-0EE86F565FE0}"/>
              </a:ext>
            </a:extLst>
          </p:cNvPr>
          <p:cNvSpPr txBox="1"/>
          <p:nvPr/>
        </p:nvSpPr>
        <p:spPr>
          <a:xfrm>
            <a:off x="26980916" y="6808668"/>
            <a:ext cx="3441294" cy="1200329"/>
          </a:xfrm>
          <a:prstGeom prst="rect">
            <a:avLst/>
          </a:prstGeom>
          <a:noFill/>
        </p:spPr>
        <p:txBody>
          <a:bodyPr wrap="square" rtlCol="0">
            <a:spAutoFit/>
          </a:bodyPr>
          <a:lstStyle/>
          <a:p>
            <a:r>
              <a:rPr lang="en-US" sz="2400" dirty="0">
                <a:latin typeface="Optima" panose="02000503060000020004" pitchFamily="2" charset="0"/>
              </a:rPr>
              <a:t>Rate estimate after removing hyperbolic component</a:t>
            </a:r>
          </a:p>
        </p:txBody>
      </p:sp>
    </p:spTree>
    <p:extLst>
      <p:ext uri="{BB962C8B-B14F-4D97-AF65-F5344CB8AC3E}">
        <p14:creationId xmlns:p14="http://schemas.microsoft.com/office/powerpoint/2010/main" val="2203458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4453</TotalTime>
  <Words>1964</Words>
  <Application>Microsoft Macintosh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Optima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O'Meara, Brian</dc:creator>
  <cp:lastModifiedBy>O'Meara, Brian</cp:lastModifiedBy>
  <cp:revision>27</cp:revision>
  <cp:lastPrinted>2026-06-17T20:33:17Z</cp:lastPrinted>
  <dcterms:created xsi:type="dcterms:W3CDTF">2026-05-28T15:53:40Z</dcterms:created>
  <dcterms:modified xsi:type="dcterms:W3CDTF">2026-06-17T21:21:58Z</dcterms:modified>
</cp:coreProperties>
</file>