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3" r:id="rId5"/>
    <p:sldId id="264" r:id="rId6"/>
    <p:sldId id="259" r:id="rId7"/>
    <p:sldId id="260" r:id="rId8"/>
    <p:sldId id="262" r:id="rId9"/>
    <p:sldId id="265" r:id="rId10"/>
    <p:sldId id="266" r:id="rId11"/>
    <p:sldId id="261" r:id="rId12"/>
    <p:sldId id="275" r:id="rId13"/>
    <p:sldId id="27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94"/>
  </p:normalViewPr>
  <p:slideViewPr>
    <p:cSldViewPr snapToGrid="0">
      <p:cViewPr varScale="1">
        <p:scale>
          <a:sx n="95" d="100"/>
          <a:sy n="95" d="100"/>
        </p:scale>
        <p:origin x="200"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8/21/25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are available</a:t>
            </a:r>
          </a:p>
        </p:txBody>
      </p:sp>
      <p:sp>
        <p:nvSpPr>
          <p:cNvPr id="4" name="Slide Number Placeholder 3"/>
          <p:cNvSpPr>
            <a:spLocks noGrp="1"/>
          </p:cNvSpPr>
          <p:nvPr>
            <p:ph type="sldNum" sz="quarter" idx="5"/>
          </p:nvPr>
        </p:nvSpPr>
        <p:spPr/>
        <p:txBody>
          <a:bodyPr/>
          <a:lstStyle/>
          <a:p>
            <a:fld id="{19BC37D9-B975-0E4A-B346-E683C6B8CA8D}" type="slidenum">
              <a:rPr lang="en-US" smtClean="0"/>
              <a:t>3</a:t>
            </a:fld>
            <a:endParaRPr lang="en-US"/>
          </a:p>
        </p:txBody>
      </p:sp>
    </p:spTree>
    <p:extLst>
      <p:ext uri="{BB962C8B-B14F-4D97-AF65-F5344CB8AC3E}">
        <p14:creationId xmlns:p14="http://schemas.microsoft.com/office/powerpoint/2010/main" val="20693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28S is ribosomal RNA; COI is a gene that codes for protein.</a:t>
            </a:r>
          </a:p>
        </p:txBody>
      </p:sp>
      <p:sp>
        <p:nvSpPr>
          <p:cNvPr id="4" name="Slide Number Placeholder 3"/>
          <p:cNvSpPr>
            <a:spLocks noGrp="1"/>
          </p:cNvSpPr>
          <p:nvPr>
            <p:ph type="sldNum" sz="quarter" idx="5"/>
          </p:nvPr>
        </p:nvSpPr>
        <p:spPr/>
        <p:txBody>
          <a:bodyPr/>
          <a:lstStyle/>
          <a:p>
            <a:fld id="{19BC37D9-B975-0E4A-B346-E683C6B8CA8D}" type="slidenum">
              <a:rPr lang="en-US" smtClean="0"/>
              <a:t>5</a:t>
            </a:fld>
            <a:endParaRPr lang="en-US"/>
          </a:p>
        </p:txBody>
      </p:sp>
    </p:spTree>
    <p:extLst>
      <p:ext uri="{BB962C8B-B14F-4D97-AF65-F5344CB8AC3E}">
        <p14:creationId xmlns:p14="http://schemas.microsoft.com/office/powerpoint/2010/main" val="390168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Hooray for Mesquite</a:t>
            </a:r>
          </a:p>
        </p:txBody>
      </p:sp>
      <p:sp>
        <p:nvSpPr>
          <p:cNvPr id="4" name="Slide Number Placeholder 3"/>
          <p:cNvSpPr>
            <a:spLocks noGrp="1"/>
          </p:cNvSpPr>
          <p:nvPr>
            <p:ph type="sldNum" sz="quarter" idx="5"/>
          </p:nvPr>
        </p:nvSpPr>
        <p:spPr/>
        <p:txBody>
          <a:bodyPr/>
          <a:lstStyle/>
          <a:p>
            <a:fld id="{19BC37D9-B975-0E4A-B346-E683C6B8CA8D}" type="slidenum">
              <a:rPr lang="en-US" smtClean="0"/>
              <a:t>6</a:t>
            </a:fld>
            <a:endParaRPr lang="en-US"/>
          </a:p>
        </p:txBody>
      </p:sp>
    </p:spTree>
    <p:extLst>
      <p:ext uri="{BB962C8B-B14F-4D97-AF65-F5344CB8AC3E}">
        <p14:creationId xmlns:p14="http://schemas.microsoft.com/office/powerpoint/2010/main" val="32617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question is are the snails at depths where light matters?</a:t>
            </a:r>
          </a:p>
        </p:txBody>
      </p:sp>
      <p:sp>
        <p:nvSpPr>
          <p:cNvPr id="4" name="Slide Number Placeholder 3"/>
          <p:cNvSpPr>
            <a:spLocks noGrp="1"/>
          </p:cNvSpPr>
          <p:nvPr>
            <p:ph type="sldNum" sz="quarter" idx="5"/>
          </p:nvPr>
        </p:nvSpPr>
        <p:spPr/>
        <p:txBody>
          <a:bodyPr/>
          <a:lstStyle/>
          <a:p>
            <a:fld id="{19BC37D9-B975-0E4A-B346-E683C6B8CA8D}" type="slidenum">
              <a:rPr lang="en-US" smtClean="0"/>
              <a:t>12</a:t>
            </a:fld>
            <a:endParaRPr lang="en-US"/>
          </a:p>
        </p:txBody>
      </p:sp>
    </p:spTree>
    <p:extLst>
      <p:ext uri="{BB962C8B-B14F-4D97-AF65-F5344CB8AC3E}">
        <p14:creationId xmlns:p14="http://schemas.microsoft.com/office/powerpoint/2010/main" val="313429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yes, all are in regions where there is light</a:t>
            </a:r>
          </a:p>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13</a:t>
            </a:fld>
            <a:endParaRPr lang="en-US"/>
          </a:p>
        </p:txBody>
      </p:sp>
    </p:spTree>
    <p:extLst>
      <p:ext uri="{BB962C8B-B14F-4D97-AF65-F5344CB8AC3E}">
        <p14:creationId xmlns:p14="http://schemas.microsoft.com/office/powerpoint/2010/main" val="90610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PCG=protein coding genes</a:t>
            </a:r>
          </a:p>
        </p:txBody>
      </p:sp>
      <p:sp>
        <p:nvSpPr>
          <p:cNvPr id="4" name="Slide Number Placeholder 3"/>
          <p:cNvSpPr>
            <a:spLocks noGrp="1"/>
          </p:cNvSpPr>
          <p:nvPr>
            <p:ph type="sldNum" sz="quarter" idx="5"/>
          </p:nvPr>
        </p:nvSpPr>
        <p:spPr/>
        <p:txBody>
          <a:bodyPr/>
          <a:lstStyle/>
          <a:p>
            <a:fld id="{19BC37D9-B975-0E4A-B346-E683C6B8CA8D}" type="slidenum">
              <a:rPr lang="en-US" smtClean="0"/>
              <a:t>17</a:t>
            </a:fld>
            <a:endParaRPr lang="en-US"/>
          </a:p>
        </p:txBody>
      </p:sp>
    </p:spTree>
    <p:extLst>
      <p:ext uri="{BB962C8B-B14F-4D97-AF65-F5344CB8AC3E}">
        <p14:creationId xmlns:p14="http://schemas.microsoft.com/office/powerpoint/2010/main" val="389449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20</a:t>
            </a:fld>
            <a:endParaRPr lang="en-US"/>
          </a:p>
        </p:txBody>
      </p:sp>
    </p:spTree>
    <p:extLst>
      <p:ext uri="{BB962C8B-B14F-4D97-AF65-F5344CB8AC3E}">
        <p14:creationId xmlns:p14="http://schemas.microsoft.com/office/powerpoint/2010/main" val="216052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8/21/25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8/21/25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ea creature&#10;&#10;AI-generated content may be incorrect.">
            <a:extLst>
              <a:ext uri="{FF2B5EF4-FFF2-40B4-BE49-F238E27FC236}">
                <a16:creationId xmlns:a16="http://schemas.microsoft.com/office/drawing/2014/main" id="{F79F4587-7DCC-21A3-3253-EA0B08C48057}"/>
              </a:ext>
            </a:extLst>
          </p:cNvPr>
          <p:cNvPicPr>
            <a:picLocks noChangeAspect="1"/>
          </p:cNvPicPr>
          <p:nvPr/>
        </p:nvPicPr>
        <p:blipFill>
          <a:blip r:embed="rId2"/>
          <a:srcRect l="4474" r="-1" b="-1"/>
          <a:stretch>
            <a:fillRect/>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8" name="TextBox 7">
            <a:extLst>
              <a:ext uri="{FF2B5EF4-FFF2-40B4-BE49-F238E27FC236}">
                <a16:creationId xmlns:a16="http://schemas.microsoft.com/office/drawing/2014/main" id="{326BDD61-082C-BA42-8D62-71B8CF867FF3}"/>
              </a:ext>
            </a:extLst>
          </p:cNvPr>
          <p:cNvSpPr txBox="1"/>
          <p:nvPr/>
        </p:nvSpPr>
        <p:spPr>
          <a:xfrm>
            <a:off x="8565775" y="376870"/>
            <a:ext cx="3524482" cy="3084114"/>
          </a:xfrm>
          <a:prstGeom prst="rect">
            <a:avLst/>
          </a:prstGeom>
          <a:noFill/>
        </p:spPr>
        <p:txBody>
          <a:bodyPr wrap="square">
            <a:spAutoFit/>
          </a:bodyPr>
          <a:lstStyle/>
          <a:p>
            <a:pPr>
              <a:lnSpc>
                <a:spcPct val="90000"/>
              </a:lnSpc>
              <a:spcAft>
                <a:spcPts val="600"/>
              </a:spcAft>
            </a:pPr>
            <a:r>
              <a:rPr lang="en-US" sz="1800" dirty="0">
                <a:latin typeface="Optima" panose="02000503060000020004" pitchFamily="2" charset="0"/>
              </a:rPr>
              <a:t>Alison R. Irwin, Nicholas W. Roberts, Ellen E. Strong, Yasunori Kano, Daniel I. Speiser, Elizabeth M. Harper, and Suzanne T. Williams. 2025 “Evolution of Large Eyes in </a:t>
            </a:r>
            <a:r>
              <a:rPr lang="en-US" sz="1800" dirty="0" err="1">
                <a:latin typeface="Optima" panose="02000503060000020004" pitchFamily="2" charset="0"/>
              </a:rPr>
              <a:t>Stromboidea</a:t>
            </a:r>
            <a:r>
              <a:rPr lang="en-US" sz="1800" dirty="0">
                <a:latin typeface="Optima" panose="02000503060000020004" pitchFamily="2" charset="0"/>
              </a:rPr>
              <a:t> (</a:t>
            </a:r>
            <a:r>
              <a:rPr lang="en-US" sz="1800" dirty="0" err="1">
                <a:latin typeface="Optima" panose="02000503060000020004" pitchFamily="2" charset="0"/>
              </a:rPr>
              <a:t>Gastropoda</a:t>
            </a:r>
            <a:r>
              <a:rPr lang="en-US" sz="1800" dirty="0">
                <a:latin typeface="Optima" panose="02000503060000020004" pitchFamily="2" charset="0"/>
              </a:rPr>
              <a:t>): Impact of Photic Environment and Life History Traits” </a:t>
            </a:r>
            <a:r>
              <a:rPr lang="en-US" sz="1800" i="1" dirty="0">
                <a:latin typeface="Optima" panose="02000503060000020004" pitchFamily="2" charset="0"/>
              </a:rPr>
              <a:t>Systematic Biology </a:t>
            </a:r>
            <a:r>
              <a:rPr lang="en-US" sz="1800" dirty="0">
                <a:latin typeface="Optima" panose="02000503060000020004" pitchFamily="2" charset="0"/>
              </a:rPr>
              <a:t>74(2):301–322</a:t>
            </a:r>
            <a:r>
              <a:rPr lang="en-US" dirty="0">
                <a:latin typeface="Optima" panose="02000503060000020004" pitchFamily="2" charset="0"/>
              </a:rPr>
              <a:t>, https://</a:t>
            </a:r>
            <a:r>
              <a:rPr lang="en-US" dirty="0" err="1">
                <a:latin typeface="Optima" panose="02000503060000020004" pitchFamily="2" charset="0"/>
              </a:rPr>
              <a:t>doi.org</a:t>
            </a:r>
            <a:r>
              <a:rPr lang="en-US" dirty="0">
                <a:latin typeface="Optima" panose="02000503060000020004" pitchFamily="2" charset="0"/>
              </a:rPr>
              <a:t>/10.1093/</a:t>
            </a:r>
            <a:r>
              <a:rPr lang="en-US" dirty="0" err="1">
                <a:latin typeface="Optima" panose="02000503060000020004" pitchFamily="2" charset="0"/>
              </a:rPr>
              <a:t>sysbio</a:t>
            </a:r>
            <a:r>
              <a:rPr lang="en-US" dirty="0">
                <a:latin typeface="Optima" panose="02000503060000020004" pitchFamily="2" charset="0"/>
              </a:rPr>
              <a:t>/syae063</a:t>
            </a:r>
            <a:endParaRPr lang="en-US" sz="1800" dirty="0">
              <a:latin typeface="Optima" panose="02000503060000020004" pitchFamily="2" charset="0"/>
            </a:endParaRPr>
          </a:p>
        </p:txBody>
      </p:sp>
      <p:sp>
        <p:nvSpPr>
          <p:cNvPr id="10" name="TextBox 9">
            <a:extLst>
              <a:ext uri="{FF2B5EF4-FFF2-40B4-BE49-F238E27FC236}">
                <a16:creationId xmlns:a16="http://schemas.microsoft.com/office/drawing/2014/main" id="{D99F434F-3DF2-BCE5-DB3D-9F2CF4DB50BD}"/>
              </a:ext>
            </a:extLst>
          </p:cNvPr>
          <p:cNvSpPr txBox="1"/>
          <p:nvPr/>
        </p:nvSpPr>
        <p:spPr>
          <a:xfrm>
            <a:off x="157655" y="6400064"/>
            <a:ext cx="6096000" cy="369332"/>
          </a:xfrm>
          <a:prstGeom prst="rect">
            <a:avLst/>
          </a:prstGeom>
          <a:noFill/>
        </p:spPr>
        <p:txBody>
          <a:bodyPr wrap="square">
            <a:spAutoFit/>
          </a:bodyPr>
          <a:lstStyle/>
          <a:p>
            <a:pPr>
              <a:buNone/>
            </a:pPr>
            <a:r>
              <a:rPr lang="en-US" dirty="0">
                <a:solidFill>
                  <a:schemeClr val="bg1"/>
                </a:solidFill>
                <a:effectLst/>
                <a:latin typeface="Optima" panose="02000503060000020004" pitchFamily="2" charset="0"/>
              </a:rPr>
              <a:t>Photo by David </a:t>
            </a:r>
            <a:r>
              <a:rPr lang="en-US" dirty="0" err="1">
                <a:solidFill>
                  <a:schemeClr val="bg1"/>
                </a:solidFill>
                <a:effectLst/>
                <a:latin typeface="Optima" panose="02000503060000020004" pitchFamily="2" charset="0"/>
              </a:rPr>
              <a:t>Massemin</a:t>
            </a:r>
            <a:endParaRPr lang="en-US" dirty="0">
              <a:solidFill>
                <a:schemeClr val="bg1"/>
              </a:solidFill>
              <a:effectLst/>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565775" y="3895615"/>
            <a:ext cx="3524481" cy="954107"/>
          </a:xfrm>
          <a:prstGeom prst="rect">
            <a:avLst/>
          </a:prstGeom>
          <a:noFill/>
        </p:spPr>
        <p:txBody>
          <a:bodyPr wrap="square" rtlCol="0">
            <a:spAutoFit/>
          </a:bodyPr>
          <a:lstStyle/>
          <a:p>
            <a:r>
              <a:rPr lang="en-US" sz="2800" dirty="0">
                <a:latin typeface="Optima" panose="02000503060000020004" pitchFamily="2" charset="0"/>
              </a:rPr>
              <a:t>Class focus area: inferring a phylogeny</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551753" y="5105937"/>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spTree>
    <p:extLst>
      <p:ext uri="{BB962C8B-B14F-4D97-AF65-F5344CB8AC3E}">
        <p14:creationId xmlns:p14="http://schemas.microsoft.com/office/powerpoint/2010/main" val="26559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113F-BEA4-21D6-86C3-4EF981A380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E5CCF0-6D12-CA21-D073-485B49570F97}"/>
              </a:ext>
            </a:extLst>
          </p:cNvPr>
          <p:cNvSpPr txBox="1"/>
          <p:nvPr/>
        </p:nvSpPr>
        <p:spPr>
          <a:xfrm>
            <a:off x="362607" y="243796"/>
            <a:ext cx="4747275" cy="5355312"/>
          </a:xfrm>
          <a:prstGeom prst="rect">
            <a:avLst/>
          </a:prstGeom>
          <a:noFill/>
        </p:spPr>
        <p:txBody>
          <a:bodyPr wrap="square">
            <a:spAutoFit/>
          </a:bodyPr>
          <a:lstStyle/>
          <a:p>
            <a:pPr>
              <a:buNone/>
            </a:pPr>
            <a:r>
              <a:rPr lang="en-US" dirty="0">
                <a:effectLst/>
                <a:latin typeface="Optima" panose="02000503060000020004" pitchFamily="2" charset="0"/>
              </a:rPr>
              <a:t>Ribosomal RNA genes were aligned in an iterative process via </a:t>
            </a:r>
            <a:r>
              <a:rPr lang="en-US" b="1" dirty="0">
                <a:effectLst/>
                <a:latin typeface="Optima" panose="02000503060000020004" pitchFamily="2" charset="0"/>
              </a:rPr>
              <a:t>PASTA (</a:t>
            </a:r>
            <a:r>
              <a:rPr lang="en-US" b="1" dirty="0" err="1">
                <a:effectLst/>
                <a:latin typeface="Optima" panose="02000503060000020004" pitchFamily="2" charset="0"/>
              </a:rPr>
              <a:t>Mirarab</a:t>
            </a:r>
            <a:r>
              <a:rPr lang="en-US" b="1" dirty="0">
                <a:effectLst/>
                <a:latin typeface="Optima" panose="02000503060000020004" pitchFamily="2" charset="0"/>
              </a:rPr>
              <a:t> et al. 2014), </a:t>
            </a:r>
            <a:r>
              <a:rPr lang="en-US" dirty="0">
                <a:effectLst/>
                <a:latin typeface="Optima" panose="02000503060000020004" pitchFamily="2" charset="0"/>
              </a:rPr>
              <a:t>using MAFFT L-INS-</a:t>
            </a:r>
            <a:r>
              <a:rPr lang="en-US" dirty="0" err="1">
                <a:effectLst/>
                <a:latin typeface="Optima" panose="02000503060000020004" pitchFamily="2" charset="0"/>
              </a:rPr>
              <a:t>i</a:t>
            </a:r>
            <a:r>
              <a:rPr lang="en-US" dirty="0">
                <a:effectLst/>
                <a:latin typeface="Optima" panose="02000503060000020004" pitchFamily="2" charset="0"/>
              </a:rPr>
              <a:t> (Katoh et al. 2009) to align, Opal (Wheeler and </a:t>
            </a:r>
            <a:r>
              <a:rPr lang="en-US" dirty="0" err="1">
                <a:effectLst/>
                <a:latin typeface="Optima" panose="02000503060000020004" pitchFamily="2" charset="0"/>
              </a:rPr>
              <a:t>Kececioglu</a:t>
            </a:r>
            <a:r>
              <a:rPr lang="en-US" dirty="0">
                <a:effectLst/>
                <a:latin typeface="Optima" panose="02000503060000020004" pitchFamily="2" charset="0"/>
              </a:rPr>
              <a:t> 2007) to merge adjacent subset alignments pairs, FASTTREE (Price et al. 2009) to estimate a maximum likelihood (ML) tree, GTR + CAT as the nucleotide substitution model, 50% subproblem, and centroid decomposition with 5 iterations and the best alignment determined by likelihood value. Ambiguously aligned regions were excluded via </a:t>
            </a:r>
            <a:r>
              <a:rPr lang="en-US" dirty="0" err="1">
                <a:effectLst/>
                <a:latin typeface="Optima" panose="02000503060000020004" pitchFamily="2" charset="0"/>
              </a:rPr>
              <a:t>Gblocks</a:t>
            </a:r>
            <a:r>
              <a:rPr lang="en-US" dirty="0">
                <a:effectLst/>
                <a:latin typeface="Optima" panose="02000503060000020004" pitchFamily="2" charset="0"/>
              </a:rPr>
              <a:t> 0.91b (</a:t>
            </a:r>
            <a:r>
              <a:rPr lang="en-US" dirty="0" err="1">
                <a:effectLst/>
                <a:latin typeface="Optima" panose="02000503060000020004" pitchFamily="2" charset="0"/>
              </a:rPr>
              <a:t>Castresana</a:t>
            </a:r>
            <a:r>
              <a:rPr lang="en-US" dirty="0">
                <a:latin typeface="Optima" panose="02000503060000020004" pitchFamily="2" charset="0"/>
              </a:rPr>
              <a:t> </a:t>
            </a:r>
            <a:r>
              <a:rPr lang="en-US" dirty="0">
                <a:effectLst/>
                <a:latin typeface="Optima" panose="02000503060000020004" pitchFamily="2" charset="0"/>
              </a:rPr>
              <a:t>2000), with smaller final blocks, gap positions within final blocks, and less strict flanking positions allowed; alignment of COI was unambiguous (Supplementary</a:t>
            </a:r>
            <a:r>
              <a:rPr lang="en-US" dirty="0">
                <a:latin typeface="Optima" panose="02000503060000020004" pitchFamily="2" charset="0"/>
              </a:rPr>
              <a:t> </a:t>
            </a:r>
            <a:r>
              <a:rPr lang="en-US" dirty="0">
                <a:effectLst/>
                <a:latin typeface="Optima" panose="02000503060000020004" pitchFamily="2" charset="0"/>
              </a:rPr>
              <a:t>Table S3). Putative editing errors were trimmed from GenBank sequence ends (e.g., COI frameshifting indels).</a:t>
            </a:r>
          </a:p>
        </p:txBody>
      </p:sp>
      <p:pic>
        <p:nvPicPr>
          <p:cNvPr id="4" name="Picture 3">
            <a:extLst>
              <a:ext uri="{FF2B5EF4-FFF2-40B4-BE49-F238E27FC236}">
                <a16:creationId xmlns:a16="http://schemas.microsoft.com/office/drawing/2014/main" id="{C83A8001-4D46-9F53-C26F-9A24B65677F4}"/>
              </a:ext>
            </a:extLst>
          </p:cNvPr>
          <p:cNvPicPr>
            <a:picLocks noChangeAspect="1"/>
          </p:cNvPicPr>
          <p:nvPr/>
        </p:nvPicPr>
        <p:blipFill>
          <a:blip r:embed="rId2"/>
          <a:stretch>
            <a:fillRect/>
          </a:stretch>
        </p:blipFill>
        <p:spPr>
          <a:xfrm>
            <a:off x="5382085" y="203455"/>
            <a:ext cx="6809915" cy="4691275"/>
          </a:xfrm>
          <a:prstGeom prst="rect">
            <a:avLst/>
          </a:prstGeom>
        </p:spPr>
      </p:pic>
      <p:sp>
        <p:nvSpPr>
          <p:cNvPr id="6" name="TextBox 5">
            <a:extLst>
              <a:ext uri="{FF2B5EF4-FFF2-40B4-BE49-F238E27FC236}">
                <a16:creationId xmlns:a16="http://schemas.microsoft.com/office/drawing/2014/main" id="{3E677C38-F314-92E8-436A-14EDBA290963}"/>
              </a:ext>
            </a:extLst>
          </p:cNvPr>
          <p:cNvSpPr txBox="1"/>
          <p:nvPr/>
        </p:nvSpPr>
        <p:spPr>
          <a:xfrm>
            <a:off x="5373429" y="4894730"/>
            <a:ext cx="6098240" cy="369332"/>
          </a:xfrm>
          <a:prstGeom prst="rect">
            <a:avLst/>
          </a:prstGeom>
          <a:noFill/>
        </p:spPr>
        <p:txBody>
          <a:bodyPr wrap="square">
            <a:spAutoFit/>
          </a:bodyPr>
          <a:lstStyle/>
          <a:p>
            <a:r>
              <a:rPr lang="en-US" dirty="0">
                <a:effectLst/>
                <a:latin typeface="Optima" panose="02000503060000020004" pitchFamily="2" charset="0"/>
              </a:rPr>
              <a:t>Figure from </a:t>
            </a:r>
            <a:r>
              <a:rPr lang="en-US" dirty="0" err="1">
                <a:effectLst/>
                <a:latin typeface="Optima" panose="02000503060000020004" pitchFamily="2" charset="0"/>
              </a:rPr>
              <a:t>Mirarab</a:t>
            </a:r>
            <a:r>
              <a:rPr lang="en-US" dirty="0">
                <a:effectLst/>
                <a:latin typeface="Optima" panose="02000503060000020004" pitchFamily="2" charset="0"/>
              </a:rPr>
              <a:t> et al. 2014</a:t>
            </a:r>
            <a:endParaRPr lang="en-US" dirty="0"/>
          </a:p>
        </p:txBody>
      </p:sp>
    </p:spTree>
    <p:extLst>
      <p:ext uri="{BB962C8B-B14F-4D97-AF65-F5344CB8AC3E}">
        <p14:creationId xmlns:p14="http://schemas.microsoft.com/office/powerpoint/2010/main" val="24395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1CC3DD7-72CE-4002-18BE-58D5122BBE53}"/>
              </a:ext>
            </a:extLst>
          </p:cNvPr>
          <p:cNvPicPr>
            <a:picLocks noChangeAspect="1"/>
          </p:cNvPicPr>
          <p:nvPr/>
        </p:nvPicPr>
        <p:blipFill>
          <a:blip r:embed="rId2"/>
          <a:srcRect t="10017"/>
          <a:stretch>
            <a:fillRect/>
          </a:stretch>
        </p:blipFill>
        <p:spPr>
          <a:xfrm>
            <a:off x="20" y="1282"/>
            <a:ext cx="12191980" cy="6856718"/>
          </a:xfrm>
          <a:prstGeom prst="rect">
            <a:avLst/>
          </a:prstGeom>
        </p:spPr>
      </p:pic>
    </p:spTree>
    <p:extLst>
      <p:ext uri="{BB962C8B-B14F-4D97-AF65-F5344CB8AC3E}">
        <p14:creationId xmlns:p14="http://schemas.microsoft.com/office/powerpoint/2010/main" val="150032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number of different colored eyes&#10;&#10;AI-generated content may be incorrect.">
            <a:extLst>
              <a:ext uri="{FF2B5EF4-FFF2-40B4-BE49-F238E27FC236}">
                <a16:creationId xmlns:a16="http://schemas.microsoft.com/office/drawing/2014/main" id="{A4D8B9F5-35DF-D7BC-F183-E08E98B1DD81}"/>
              </a:ext>
            </a:extLst>
          </p:cNvPr>
          <p:cNvPicPr>
            <a:picLocks noChangeAspect="1"/>
          </p:cNvPicPr>
          <p:nvPr/>
        </p:nvPicPr>
        <p:blipFill>
          <a:blip r:embed="rId3"/>
          <a:stretch>
            <a:fillRect/>
          </a:stretch>
        </p:blipFill>
        <p:spPr>
          <a:xfrm>
            <a:off x="314885" y="120276"/>
            <a:ext cx="7772400" cy="4799194"/>
          </a:xfrm>
          <a:prstGeom prst="rect">
            <a:avLst/>
          </a:prstGeom>
        </p:spPr>
      </p:pic>
      <p:pic>
        <p:nvPicPr>
          <p:cNvPr id="6" name="Picture 5" descr="A blue and white gradient&#10;&#10;AI-generated content may be incorrect.">
            <a:extLst>
              <a:ext uri="{FF2B5EF4-FFF2-40B4-BE49-F238E27FC236}">
                <a16:creationId xmlns:a16="http://schemas.microsoft.com/office/drawing/2014/main" id="{12BFA143-B73E-49B0-8CCC-894BB78044A6}"/>
              </a:ext>
            </a:extLst>
          </p:cNvPr>
          <p:cNvPicPr>
            <a:picLocks noChangeAspect="1"/>
          </p:cNvPicPr>
          <p:nvPr/>
        </p:nvPicPr>
        <p:blipFill>
          <a:blip r:embed="rId4"/>
          <a:stretch>
            <a:fillRect/>
          </a:stretch>
        </p:blipFill>
        <p:spPr>
          <a:xfrm>
            <a:off x="1452282" y="1438835"/>
            <a:ext cx="4450977" cy="2182338"/>
          </a:xfrm>
          <a:prstGeom prst="rect">
            <a:avLst/>
          </a:prstGeom>
        </p:spPr>
      </p:pic>
    </p:spTree>
    <p:extLst>
      <p:ext uri="{BB962C8B-B14F-4D97-AF65-F5344CB8AC3E}">
        <p14:creationId xmlns:p14="http://schemas.microsoft.com/office/powerpoint/2010/main" val="380408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BF30-78C0-DF1E-11DE-790B57BCFD07}"/>
            </a:ext>
          </a:extLst>
        </p:cNvPr>
        <p:cNvGrpSpPr/>
        <p:nvPr/>
      </p:nvGrpSpPr>
      <p:grpSpPr>
        <a:xfrm>
          <a:off x="0" y="0"/>
          <a:ext cx="0" cy="0"/>
          <a:chOff x="0" y="0"/>
          <a:chExt cx="0" cy="0"/>
        </a:xfrm>
      </p:grpSpPr>
      <p:pic>
        <p:nvPicPr>
          <p:cNvPr id="3" name="Picture 2" descr="A diagram of a number of different colored eyes&#10;&#10;AI-generated content may be incorrect.">
            <a:extLst>
              <a:ext uri="{FF2B5EF4-FFF2-40B4-BE49-F238E27FC236}">
                <a16:creationId xmlns:a16="http://schemas.microsoft.com/office/drawing/2014/main" id="{177FE977-0172-2123-A325-9A29F7309EA2}"/>
              </a:ext>
            </a:extLst>
          </p:cNvPr>
          <p:cNvPicPr>
            <a:picLocks noChangeAspect="1"/>
          </p:cNvPicPr>
          <p:nvPr/>
        </p:nvPicPr>
        <p:blipFill>
          <a:blip r:embed="rId3"/>
          <a:stretch>
            <a:fillRect/>
          </a:stretch>
        </p:blipFill>
        <p:spPr>
          <a:xfrm>
            <a:off x="314885" y="120276"/>
            <a:ext cx="7772400" cy="4799194"/>
          </a:xfrm>
          <a:prstGeom prst="rect">
            <a:avLst/>
          </a:prstGeom>
        </p:spPr>
      </p:pic>
      <p:pic>
        <p:nvPicPr>
          <p:cNvPr id="2" name="Picture 1" descr="A blue and white gradient&#10;&#10;AI-generated content may be incorrect.">
            <a:extLst>
              <a:ext uri="{FF2B5EF4-FFF2-40B4-BE49-F238E27FC236}">
                <a16:creationId xmlns:a16="http://schemas.microsoft.com/office/drawing/2014/main" id="{8B61F16F-3972-06E2-BB40-08DD4CBCD242}"/>
              </a:ext>
            </a:extLst>
          </p:cNvPr>
          <p:cNvPicPr>
            <a:picLocks noChangeAspect="1"/>
          </p:cNvPicPr>
          <p:nvPr/>
        </p:nvPicPr>
        <p:blipFill>
          <a:blip r:embed="rId4"/>
          <a:stretch>
            <a:fillRect/>
          </a:stretch>
        </p:blipFill>
        <p:spPr>
          <a:xfrm>
            <a:off x="1452282" y="1438835"/>
            <a:ext cx="4450977" cy="2182338"/>
          </a:xfrm>
          <a:prstGeom prst="rect">
            <a:avLst/>
          </a:prstGeom>
        </p:spPr>
      </p:pic>
      <p:pic>
        <p:nvPicPr>
          <p:cNvPr id="3074" name="Picture 2" descr="illustration of how far light travels in the ocean.">
            <a:extLst>
              <a:ext uri="{FF2B5EF4-FFF2-40B4-BE49-F238E27FC236}">
                <a16:creationId xmlns:a16="http://schemas.microsoft.com/office/drawing/2014/main" id="{D971D8D2-A46C-291D-09EC-F8FE5F171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666" y="3326560"/>
            <a:ext cx="7571334" cy="296741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43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895276-6226-20D7-609F-17080BF9CDCF}"/>
              </a:ext>
            </a:extLst>
          </p:cNvPr>
          <p:cNvSpPr txBox="1"/>
          <p:nvPr/>
        </p:nvSpPr>
        <p:spPr>
          <a:xfrm>
            <a:off x="430924" y="241738"/>
            <a:ext cx="4624552" cy="523220"/>
          </a:xfrm>
          <a:prstGeom prst="rect">
            <a:avLst/>
          </a:prstGeom>
          <a:noFill/>
        </p:spPr>
        <p:txBody>
          <a:bodyPr wrap="square" rtlCol="0">
            <a:spAutoFit/>
          </a:bodyPr>
          <a:lstStyle/>
          <a:p>
            <a:r>
              <a:rPr lang="en-US" sz="2800" dirty="0">
                <a:latin typeface="Optima" panose="02000503060000020004" pitchFamily="2" charset="0"/>
              </a:rPr>
              <a:t>Tree inference in this paper</a:t>
            </a:r>
          </a:p>
        </p:txBody>
      </p:sp>
      <p:graphicFrame>
        <p:nvGraphicFramePr>
          <p:cNvPr id="4" name="Table 3">
            <a:extLst>
              <a:ext uri="{FF2B5EF4-FFF2-40B4-BE49-F238E27FC236}">
                <a16:creationId xmlns:a16="http://schemas.microsoft.com/office/drawing/2014/main" id="{8621784E-9C31-E311-1181-9D0111856B8E}"/>
              </a:ext>
            </a:extLst>
          </p:cNvPr>
          <p:cNvGraphicFramePr>
            <a:graphicFrameLocks noGrp="1"/>
          </p:cNvGraphicFramePr>
          <p:nvPr>
            <p:extLst>
              <p:ext uri="{D42A27DB-BD31-4B8C-83A1-F6EECF244321}">
                <p14:modId xmlns:p14="http://schemas.microsoft.com/office/powerpoint/2010/main" val="2484952546"/>
              </p:ext>
            </p:extLst>
          </p:nvPr>
        </p:nvGraphicFramePr>
        <p:xfrm>
          <a:off x="725213" y="1224163"/>
          <a:ext cx="10741573" cy="3455998"/>
        </p:xfrm>
        <a:graphic>
          <a:graphicData uri="http://schemas.openxmlformats.org/drawingml/2006/table">
            <a:tbl>
              <a:tblPr firstRow="1" bandRow="1">
                <a:tableStyleId>{5C22544A-7EE6-4342-B048-85BDC9FD1C3A}</a:tableStyleId>
              </a:tblPr>
              <a:tblGrid>
                <a:gridCol w="1840627">
                  <a:extLst>
                    <a:ext uri="{9D8B030D-6E8A-4147-A177-3AD203B41FA5}">
                      <a16:colId xmlns:a16="http://schemas.microsoft.com/office/drawing/2014/main" val="281570256"/>
                    </a:ext>
                  </a:extLst>
                </a:gridCol>
                <a:gridCol w="1840627">
                  <a:extLst>
                    <a:ext uri="{9D8B030D-6E8A-4147-A177-3AD203B41FA5}">
                      <a16:colId xmlns:a16="http://schemas.microsoft.com/office/drawing/2014/main" val="2059129044"/>
                    </a:ext>
                  </a:extLst>
                </a:gridCol>
                <a:gridCol w="2527430">
                  <a:extLst>
                    <a:ext uri="{9D8B030D-6E8A-4147-A177-3AD203B41FA5}">
                      <a16:colId xmlns:a16="http://schemas.microsoft.com/office/drawing/2014/main" val="3824457088"/>
                    </a:ext>
                  </a:extLst>
                </a:gridCol>
                <a:gridCol w="1854364">
                  <a:extLst>
                    <a:ext uri="{9D8B030D-6E8A-4147-A177-3AD203B41FA5}">
                      <a16:colId xmlns:a16="http://schemas.microsoft.com/office/drawing/2014/main" val="411854972"/>
                    </a:ext>
                  </a:extLst>
                </a:gridCol>
                <a:gridCol w="2678525">
                  <a:extLst>
                    <a:ext uri="{9D8B030D-6E8A-4147-A177-3AD203B41FA5}">
                      <a16:colId xmlns:a16="http://schemas.microsoft.com/office/drawing/2014/main" val="482447770"/>
                    </a:ext>
                  </a:extLst>
                </a:gridCol>
              </a:tblGrid>
              <a:tr h="774039">
                <a:tc>
                  <a:txBody>
                    <a:bodyPr/>
                    <a:lstStyle/>
                    <a:p>
                      <a:r>
                        <a:rPr lang="en-US" dirty="0">
                          <a:latin typeface="Optima" panose="02000503060000020004" pitchFamily="2" charset="0"/>
                        </a:rPr>
                        <a:t>Method</a:t>
                      </a:r>
                    </a:p>
                  </a:txBody>
                  <a:tcPr/>
                </a:tc>
                <a:tc>
                  <a:txBody>
                    <a:bodyPr/>
                    <a:lstStyle/>
                    <a:p>
                      <a:r>
                        <a:rPr lang="en-US" dirty="0">
                          <a:latin typeface="Optima" panose="02000503060000020004" pitchFamily="2" charset="0"/>
                        </a:rPr>
                        <a:t>Approach</a:t>
                      </a:r>
                    </a:p>
                  </a:txBody>
                  <a:tcPr/>
                </a:tc>
                <a:tc>
                  <a:txBody>
                    <a:bodyPr/>
                    <a:lstStyle/>
                    <a:p>
                      <a:r>
                        <a:rPr lang="en-US" dirty="0">
                          <a:latin typeface="Optima" panose="02000503060000020004" pitchFamily="2" charset="0"/>
                        </a:rPr>
                        <a:t>Type</a:t>
                      </a:r>
                    </a:p>
                  </a:txBody>
                  <a:tcPr/>
                </a:tc>
                <a:tc>
                  <a:txBody>
                    <a:bodyPr/>
                    <a:lstStyle/>
                    <a:p>
                      <a:r>
                        <a:rPr lang="en-US" dirty="0">
                          <a:latin typeface="Optima" panose="02000503060000020004" pitchFamily="2" charset="0"/>
                        </a:rPr>
                        <a:t>Topology confidence</a:t>
                      </a:r>
                    </a:p>
                  </a:txBody>
                  <a:tcPr/>
                </a:tc>
                <a:tc>
                  <a:txBody>
                    <a:bodyPr/>
                    <a:lstStyle/>
                    <a:p>
                      <a:r>
                        <a:rPr lang="en-US" dirty="0">
                          <a:latin typeface="Optima" panose="02000503060000020004" pitchFamily="2" charset="0"/>
                        </a:rPr>
                        <a:t>Used for</a:t>
                      </a:r>
                    </a:p>
                  </a:txBody>
                  <a:tcPr/>
                </a:tc>
                <a:extLst>
                  <a:ext uri="{0D108BD9-81ED-4DB2-BD59-A6C34878D82A}">
                    <a16:rowId xmlns:a16="http://schemas.microsoft.com/office/drawing/2014/main" val="105983735"/>
                  </a:ext>
                </a:extLst>
              </a:tr>
              <a:tr h="1133881">
                <a:tc>
                  <a:txBody>
                    <a:bodyPr/>
                    <a:lstStyle/>
                    <a:p>
                      <a:r>
                        <a:rPr lang="en-US" dirty="0">
                          <a:latin typeface="Optima" panose="02000503060000020004" pitchFamily="2" charset="0"/>
                        </a:rPr>
                        <a:t>*BEAST</a:t>
                      </a:r>
                      <a:br>
                        <a:rPr lang="en-US" dirty="0">
                          <a:latin typeface="Optima" panose="02000503060000020004" pitchFamily="2" charset="0"/>
                        </a:rPr>
                      </a:br>
                      <a:r>
                        <a:rPr lang="en-US" dirty="0">
                          <a:latin typeface="Optima" panose="02000503060000020004" pitchFamily="2" charset="0"/>
                        </a:rPr>
                        <a:t>(“star beast”)</a:t>
                      </a:r>
                    </a:p>
                  </a:txBody>
                  <a:tcPr/>
                </a:tc>
                <a:tc>
                  <a:txBody>
                    <a:bodyPr/>
                    <a:lstStyle/>
                    <a:p>
                      <a:r>
                        <a:rPr lang="en-US" dirty="0">
                          <a:latin typeface="Optima" panose="02000503060000020004" pitchFamily="2" charset="0"/>
                        </a:rPr>
                        <a:t>Bayesian</a:t>
                      </a:r>
                    </a:p>
                  </a:txBody>
                  <a:tcPr/>
                </a:tc>
                <a:tc>
                  <a:txBody>
                    <a:bodyPr/>
                    <a:lstStyle/>
                    <a:p>
                      <a:r>
                        <a:rPr lang="en-US" dirty="0">
                          <a:latin typeface="Optima" panose="02000503060000020004" pitchFamily="2" charset="0"/>
                        </a:rPr>
                        <a:t>Multi-species coalescent</a:t>
                      </a:r>
                    </a:p>
                  </a:txBody>
                  <a:tcPr/>
                </a:tc>
                <a:tc>
                  <a:txBody>
                    <a:bodyPr/>
                    <a:lstStyle/>
                    <a:p>
                      <a:r>
                        <a:rPr lang="en-US" dirty="0">
                          <a:latin typeface="Optima" panose="02000503060000020004" pitchFamily="2" charset="0"/>
                        </a:rPr>
                        <a:t>Posterior probabilities</a:t>
                      </a:r>
                    </a:p>
                  </a:txBody>
                  <a:tcPr/>
                </a:tc>
                <a:tc>
                  <a:txBody>
                    <a:bodyPr/>
                    <a:lstStyle/>
                    <a:p>
                      <a:r>
                        <a:rPr lang="en-US" dirty="0">
                          <a:latin typeface="Optima" panose="02000503060000020004" pitchFamily="2" charset="0"/>
                        </a:rPr>
                        <a:t>Create starting tree for BEAST</a:t>
                      </a:r>
                    </a:p>
                  </a:txBody>
                  <a:tcPr/>
                </a:tc>
                <a:extLst>
                  <a:ext uri="{0D108BD9-81ED-4DB2-BD59-A6C34878D82A}">
                    <a16:rowId xmlns:a16="http://schemas.microsoft.com/office/drawing/2014/main" val="375003210"/>
                  </a:ext>
                </a:extLst>
              </a:tr>
              <a:tr h="774039">
                <a:tc>
                  <a:txBody>
                    <a:bodyPr/>
                    <a:lstStyle/>
                    <a:p>
                      <a:r>
                        <a:rPr lang="en-US" dirty="0">
                          <a:latin typeface="Optima" panose="02000503060000020004" pitchFamily="2" charset="0"/>
                        </a:rPr>
                        <a:t>BEAST</a:t>
                      </a:r>
                    </a:p>
                  </a:txBody>
                  <a:tcPr/>
                </a:tc>
                <a:tc>
                  <a:txBody>
                    <a:bodyPr/>
                    <a:lstStyle/>
                    <a:p>
                      <a:r>
                        <a:rPr lang="en-US" dirty="0">
                          <a:latin typeface="Optima" panose="02000503060000020004" pitchFamily="2" charset="0"/>
                        </a:rPr>
                        <a:t>Bayesian</a:t>
                      </a:r>
                    </a:p>
                  </a:txBody>
                  <a:tcPr/>
                </a:tc>
                <a:tc>
                  <a:txBody>
                    <a:bodyPr/>
                    <a:lstStyle/>
                    <a:p>
                      <a:r>
                        <a:rPr lang="en-US" dirty="0">
                          <a:latin typeface="Optima" panose="02000503060000020004" pitchFamily="2" charset="0"/>
                        </a:rPr>
                        <a:t>Concatenated</a:t>
                      </a:r>
                    </a:p>
                  </a:txBody>
                  <a:tcPr/>
                </a:tc>
                <a:tc>
                  <a:txBody>
                    <a:bodyPr/>
                    <a:lstStyle/>
                    <a:p>
                      <a:r>
                        <a:rPr lang="en-US" dirty="0">
                          <a:latin typeface="Optima" panose="02000503060000020004" pitchFamily="2" charset="0"/>
                        </a:rPr>
                        <a:t>Posterior probabilities</a:t>
                      </a:r>
                    </a:p>
                  </a:txBody>
                  <a:tcPr/>
                </a:tc>
                <a:tc>
                  <a:txBody>
                    <a:bodyPr/>
                    <a:lstStyle/>
                    <a:p>
                      <a:r>
                        <a:rPr lang="en-US" dirty="0">
                          <a:latin typeface="Optima" panose="02000503060000020004" pitchFamily="2" charset="0"/>
                        </a:rPr>
                        <a:t>Topology, chronogram, character reconstruction</a:t>
                      </a:r>
                    </a:p>
                  </a:txBody>
                  <a:tcPr/>
                </a:tc>
                <a:extLst>
                  <a:ext uri="{0D108BD9-81ED-4DB2-BD59-A6C34878D82A}">
                    <a16:rowId xmlns:a16="http://schemas.microsoft.com/office/drawing/2014/main" val="890852763"/>
                  </a:ext>
                </a:extLst>
              </a:tr>
              <a:tr h="774039">
                <a:tc>
                  <a:txBody>
                    <a:bodyPr/>
                    <a:lstStyle/>
                    <a:p>
                      <a:r>
                        <a:rPr lang="en-US" dirty="0">
                          <a:latin typeface="Optima" panose="02000503060000020004" pitchFamily="2" charset="0"/>
                        </a:rPr>
                        <a:t>IQ-TREE</a:t>
                      </a:r>
                    </a:p>
                  </a:txBody>
                  <a:tcPr/>
                </a:tc>
                <a:tc>
                  <a:txBody>
                    <a:bodyPr/>
                    <a:lstStyle/>
                    <a:p>
                      <a:r>
                        <a:rPr lang="en-US" dirty="0">
                          <a:latin typeface="Optima" panose="02000503060000020004" pitchFamily="2" charset="0"/>
                        </a:rPr>
                        <a:t>Likelihood</a:t>
                      </a:r>
                    </a:p>
                  </a:txBody>
                  <a:tcPr/>
                </a:tc>
                <a:tc>
                  <a:txBody>
                    <a:bodyPr/>
                    <a:lstStyle/>
                    <a:p>
                      <a:r>
                        <a:rPr lang="en-US" dirty="0">
                          <a:latin typeface="Optima" panose="02000503060000020004" pitchFamily="2" charset="0"/>
                        </a:rPr>
                        <a:t>Concatenated</a:t>
                      </a:r>
                    </a:p>
                  </a:txBody>
                  <a:tcPr/>
                </a:tc>
                <a:tc>
                  <a:txBody>
                    <a:bodyPr/>
                    <a:lstStyle/>
                    <a:p>
                      <a:r>
                        <a:rPr lang="en-US" dirty="0">
                          <a:latin typeface="Optima" panose="02000503060000020004" pitchFamily="2" charset="0"/>
                        </a:rPr>
                        <a:t>Bootstrap</a:t>
                      </a:r>
                    </a:p>
                  </a:txBody>
                  <a:tcPr/>
                </a:tc>
                <a:tc>
                  <a:txBody>
                    <a:bodyPr/>
                    <a:lstStyle/>
                    <a:p>
                      <a:r>
                        <a:rPr lang="en-US" dirty="0">
                          <a:latin typeface="Optima" panose="02000503060000020004" pitchFamily="2" charset="0"/>
                        </a:rPr>
                        <a:t>Topology, character reconstruction</a:t>
                      </a:r>
                    </a:p>
                  </a:txBody>
                  <a:tcPr/>
                </a:tc>
                <a:extLst>
                  <a:ext uri="{0D108BD9-81ED-4DB2-BD59-A6C34878D82A}">
                    <a16:rowId xmlns:a16="http://schemas.microsoft.com/office/drawing/2014/main" val="3840698198"/>
                  </a:ext>
                </a:extLst>
              </a:tr>
            </a:tbl>
          </a:graphicData>
        </a:graphic>
      </p:graphicFrame>
      <p:sp>
        <p:nvSpPr>
          <p:cNvPr id="5" name="TextBox 4">
            <a:extLst>
              <a:ext uri="{FF2B5EF4-FFF2-40B4-BE49-F238E27FC236}">
                <a16:creationId xmlns:a16="http://schemas.microsoft.com/office/drawing/2014/main" id="{C23D20DF-8EF1-BF91-21A3-5F2C5AC99613}"/>
              </a:ext>
            </a:extLst>
          </p:cNvPr>
          <p:cNvSpPr txBox="1"/>
          <p:nvPr/>
        </p:nvSpPr>
        <p:spPr>
          <a:xfrm>
            <a:off x="599090" y="5044966"/>
            <a:ext cx="10615448" cy="1477328"/>
          </a:xfrm>
          <a:prstGeom prst="rect">
            <a:avLst/>
          </a:prstGeom>
          <a:noFill/>
        </p:spPr>
        <p:txBody>
          <a:bodyPr wrap="square" rtlCol="0">
            <a:spAutoFit/>
          </a:bodyPr>
          <a:lstStyle/>
          <a:p>
            <a:r>
              <a:rPr lang="en-US" dirty="0">
                <a:latin typeface="Optima" panose="02000503060000020004" pitchFamily="2" charset="0"/>
              </a:rPr>
              <a:t>Likelihood: what is the probability of my data given my model (tree, DNA evolution)? Try different model parameters until it’s as good as you can find. “What’s the highest mountain?”</a:t>
            </a:r>
            <a:br>
              <a:rPr lang="en-US" dirty="0">
                <a:latin typeface="Optima" panose="02000503060000020004" pitchFamily="2" charset="0"/>
              </a:rPr>
            </a:br>
            <a:endParaRPr lang="en-US" dirty="0">
              <a:latin typeface="Optima" panose="02000503060000020004" pitchFamily="2" charset="0"/>
            </a:endParaRPr>
          </a:p>
          <a:p>
            <a:r>
              <a:rPr lang="en-US" dirty="0">
                <a:latin typeface="Optima" panose="02000503060000020004" pitchFamily="2" charset="0"/>
              </a:rPr>
              <a:t>Bayesian: Try to understand the landscape of the likelihood times your prior belief about the models. “What’s the topographic map? Which areas are highest?”</a:t>
            </a:r>
          </a:p>
        </p:txBody>
      </p:sp>
    </p:spTree>
    <p:extLst>
      <p:ext uri="{BB962C8B-B14F-4D97-AF65-F5344CB8AC3E}">
        <p14:creationId xmlns:p14="http://schemas.microsoft.com/office/powerpoint/2010/main" val="417233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eye diameters&#10;&#10;AI-generated content may be incorrect.">
            <a:extLst>
              <a:ext uri="{FF2B5EF4-FFF2-40B4-BE49-F238E27FC236}">
                <a16:creationId xmlns:a16="http://schemas.microsoft.com/office/drawing/2014/main" id="{77F3536F-9C0D-A54B-2A5E-1C2E5515E9CE}"/>
              </a:ext>
            </a:extLst>
          </p:cNvPr>
          <p:cNvPicPr>
            <a:picLocks noChangeAspect="1"/>
          </p:cNvPicPr>
          <p:nvPr/>
        </p:nvPicPr>
        <p:blipFill>
          <a:blip r:embed="rId2"/>
          <a:stretch>
            <a:fillRect/>
          </a:stretch>
        </p:blipFill>
        <p:spPr>
          <a:xfrm>
            <a:off x="6955423" y="0"/>
            <a:ext cx="4923692" cy="6858000"/>
          </a:xfrm>
          <a:prstGeom prst="rect">
            <a:avLst/>
          </a:prstGeom>
        </p:spPr>
      </p:pic>
      <p:sp>
        <p:nvSpPr>
          <p:cNvPr id="6" name="TextBox 5">
            <a:extLst>
              <a:ext uri="{FF2B5EF4-FFF2-40B4-BE49-F238E27FC236}">
                <a16:creationId xmlns:a16="http://schemas.microsoft.com/office/drawing/2014/main" id="{B773BE8A-7608-46B2-B1CC-E6F8D47FDDC8}"/>
              </a:ext>
            </a:extLst>
          </p:cNvPr>
          <p:cNvSpPr txBox="1"/>
          <p:nvPr/>
        </p:nvSpPr>
        <p:spPr>
          <a:xfrm>
            <a:off x="232348" y="474345"/>
            <a:ext cx="6098240" cy="6186309"/>
          </a:xfrm>
          <a:prstGeom prst="rect">
            <a:avLst/>
          </a:prstGeom>
          <a:noFill/>
        </p:spPr>
        <p:txBody>
          <a:bodyPr wrap="square">
            <a:spAutoFit/>
          </a:bodyPr>
          <a:lstStyle/>
          <a:p>
            <a:r>
              <a:rPr lang="en-US" b="0" i="0" u="none" strike="noStrike" dirty="0">
                <a:solidFill>
                  <a:srgbClr val="2A2A2A"/>
                </a:solidFill>
                <a:effectLst/>
                <a:latin typeface="Optima" panose="02000503060000020004" pitchFamily="2" charset="0"/>
              </a:rPr>
              <a:t>Bayesian analysis of 28S rRNA, COI, 16S rRNA, and 12S rRNA sequences from 56 </a:t>
            </a:r>
            <a:r>
              <a:rPr lang="en-US" b="0" i="0" u="none" strike="noStrike" dirty="0" err="1">
                <a:solidFill>
                  <a:srgbClr val="2A2A2A"/>
                </a:solidFill>
                <a:effectLst/>
                <a:latin typeface="Optima" panose="02000503060000020004" pitchFamily="2" charset="0"/>
              </a:rPr>
              <a:t>stromboid</a:t>
            </a:r>
            <a:r>
              <a:rPr lang="en-US" b="0" i="0" u="none" strike="noStrike" dirty="0">
                <a:solidFill>
                  <a:srgbClr val="2A2A2A"/>
                </a:solidFill>
                <a:effectLst/>
                <a:latin typeface="Optima" panose="02000503060000020004" pitchFamily="2" charset="0"/>
              </a:rPr>
              <a:t> species as implemented in BEAST. Branch colors reflect log-transformed absolute eye diameter as reconstructed by ancestral state reconstruction in BEAST (see methods for trait definition). Black arrows mark branches along which eyes increased over 1 mm in diameter. Numbers above branches are PP; black circles at nodes indicate PP = 1.0; gray bars at nodes are 95% HPD intervals for node ages. Turbidity, diel activity, eye position, and eye diameter are indicated for each species at tips by box color (see key). Pie diagrams indicating likely ancestral state reconstruction for discrete traits are shown, corresponding to PP support for each character state; where shallower nodes are identical in root node state to their closest ancestor, pie diagrams are removed for ease of reading. For the purposes of generic- or clade-level statistical analyses, generic boundaries were adjusted according to the BEAST analysis results to prevent treating non-monophyletic genera as a clade; note use of the term “</a:t>
            </a:r>
            <a:r>
              <a:rPr lang="en-US" b="0" i="1" u="none" strike="noStrike" dirty="0">
                <a:solidFill>
                  <a:srgbClr val="2A2A2A"/>
                </a:solidFill>
                <a:effectLst/>
                <a:latin typeface="Optima" panose="02000503060000020004" pitchFamily="2" charset="0"/>
              </a:rPr>
              <a:t>Canarium</a:t>
            </a:r>
            <a:r>
              <a:rPr lang="en-US" b="0" i="0" u="none" strike="noStrike" dirty="0">
                <a:solidFill>
                  <a:srgbClr val="2A2A2A"/>
                </a:solidFill>
                <a:effectLst/>
                <a:latin typeface="Optima" panose="02000503060000020004" pitchFamily="2" charset="0"/>
              </a:rPr>
              <a:t> groups I–III” (marked as I–III in boxes drawn around corresponding clades) for ease of discussion and for analyses by </a:t>
            </a:r>
            <a:r>
              <a:rPr lang="en-US" b="0" i="0" u="none" strike="noStrike" dirty="0" err="1">
                <a:solidFill>
                  <a:srgbClr val="2A2A2A"/>
                </a:solidFill>
                <a:effectLst/>
                <a:latin typeface="Optima" panose="02000503060000020004" pitchFamily="2" charset="0"/>
              </a:rPr>
              <a:t>stromboid</a:t>
            </a:r>
            <a:r>
              <a:rPr lang="en-US" b="0" i="0" u="none" strike="noStrike" dirty="0">
                <a:solidFill>
                  <a:srgbClr val="2A2A2A"/>
                </a:solidFill>
                <a:effectLst/>
                <a:latin typeface="Optima" panose="02000503060000020004" pitchFamily="2" charset="0"/>
              </a:rPr>
              <a:t> genera or clade</a:t>
            </a:r>
            <a:endParaRPr lang="en-US" dirty="0">
              <a:latin typeface="Optima" panose="02000503060000020004" pitchFamily="2" charset="0"/>
            </a:endParaRPr>
          </a:p>
        </p:txBody>
      </p:sp>
    </p:spTree>
    <p:extLst>
      <p:ext uri="{BB962C8B-B14F-4D97-AF65-F5344CB8AC3E}">
        <p14:creationId xmlns:p14="http://schemas.microsoft.com/office/powerpoint/2010/main" val="3199817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tree&#10;&#10;AI-generated content may be incorrect.">
            <a:extLst>
              <a:ext uri="{FF2B5EF4-FFF2-40B4-BE49-F238E27FC236}">
                <a16:creationId xmlns:a16="http://schemas.microsoft.com/office/drawing/2014/main" id="{9E6A8AA0-DB71-C9BA-9149-6A96C8DFE78C}"/>
              </a:ext>
            </a:extLst>
          </p:cNvPr>
          <p:cNvPicPr>
            <a:picLocks noChangeAspect="1"/>
          </p:cNvPicPr>
          <p:nvPr/>
        </p:nvPicPr>
        <p:blipFill>
          <a:blip r:embed="rId2"/>
          <a:stretch>
            <a:fillRect/>
          </a:stretch>
        </p:blipFill>
        <p:spPr>
          <a:xfrm>
            <a:off x="4419600" y="318402"/>
            <a:ext cx="7772400" cy="5857735"/>
          </a:xfrm>
          <a:prstGeom prst="rect">
            <a:avLst/>
          </a:prstGeom>
        </p:spPr>
      </p:pic>
      <p:sp>
        <p:nvSpPr>
          <p:cNvPr id="5" name="TextBox 4">
            <a:extLst>
              <a:ext uri="{FF2B5EF4-FFF2-40B4-BE49-F238E27FC236}">
                <a16:creationId xmlns:a16="http://schemas.microsoft.com/office/drawing/2014/main" id="{514F18D1-FE38-D603-E104-5792B9F78E1F}"/>
              </a:ext>
            </a:extLst>
          </p:cNvPr>
          <p:cNvSpPr txBox="1"/>
          <p:nvPr/>
        </p:nvSpPr>
        <p:spPr>
          <a:xfrm>
            <a:off x="169286" y="394692"/>
            <a:ext cx="4250314" cy="5078313"/>
          </a:xfrm>
          <a:prstGeom prst="rect">
            <a:avLst/>
          </a:prstGeom>
          <a:noFill/>
        </p:spPr>
        <p:txBody>
          <a:bodyPr wrap="square">
            <a:spAutoFit/>
          </a:bodyPr>
          <a:lstStyle/>
          <a:p>
            <a:pPr>
              <a:buNone/>
            </a:pPr>
            <a:r>
              <a:rPr lang="en-US" dirty="0">
                <a:solidFill>
                  <a:srgbClr val="141413"/>
                </a:solidFill>
                <a:effectLst/>
                <a:latin typeface="Optima" panose="02000503060000020004" pitchFamily="2" charset="0"/>
              </a:rPr>
              <a:t>Relationships among </a:t>
            </a:r>
            <a:r>
              <a:rPr lang="en-US" dirty="0" err="1">
                <a:solidFill>
                  <a:srgbClr val="141413"/>
                </a:solidFill>
                <a:effectLst/>
                <a:latin typeface="Optima" panose="02000503060000020004" pitchFamily="2" charset="0"/>
              </a:rPr>
              <a:t>stromboid</a:t>
            </a:r>
            <a:r>
              <a:rPr lang="en-US" dirty="0">
                <a:solidFill>
                  <a:srgbClr val="141413"/>
                </a:solidFill>
                <a:effectLst/>
                <a:latin typeface="Optima" panose="02000503060000020004" pitchFamily="2" charset="0"/>
              </a:rPr>
              <a:t> families. …</a:t>
            </a:r>
          </a:p>
          <a:p>
            <a:pPr>
              <a:buNone/>
            </a:pPr>
            <a:r>
              <a:rPr lang="en-US" dirty="0">
                <a:solidFill>
                  <a:srgbClr val="141413"/>
                </a:solidFill>
                <a:effectLst/>
                <a:latin typeface="Optima" panose="02000503060000020004" pitchFamily="2" charset="0"/>
              </a:rPr>
              <a:t>(c) ML analysis of 15 mitochondrial genes (13 protein-coding genes (</a:t>
            </a:r>
            <a:r>
              <a:rPr lang="en-US" dirty="0" err="1">
                <a:solidFill>
                  <a:srgbClr val="141413"/>
                </a:solidFill>
                <a:effectLst/>
                <a:latin typeface="Optima" panose="02000503060000020004" pitchFamily="2" charset="0"/>
              </a:rPr>
              <a:t>mtPCGs</a:t>
            </a:r>
            <a:r>
              <a:rPr lang="en-US" dirty="0">
                <a:solidFill>
                  <a:srgbClr val="141413"/>
                </a:solidFill>
                <a:effectLst/>
                <a:latin typeface="Optima" panose="02000503060000020004" pitchFamily="2" charset="0"/>
              </a:rPr>
              <a:t>), 12S rRNA and 16S rRNA) and 2 nuclear genes (18S rRNA and 28S rRNA) via IQ-TREE. Branch colors reflect </a:t>
            </a:r>
            <a:r>
              <a:rPr lang="en-US" dirty="0">
                <a:latin typeface="Optima" panose="02000503060000020004" pitchFamily="2" charset="0"/>
              </a:rPr>
              <a:t>log-transformed absolute eye diameter as reconstructed by ancestral state reconstruction in R (see methods for trait definition). Black arrows mark branches along which eyes increased over 1 mm in diameter in the large-eyed clade. Numbers above branches are ML ultrafast bootstrap values; black circles at nodes indicate BS = 100. Outgroup is removed for ease of reading</a:t>
            </a:r>
          </a:p>
          <a:p>
            <a:pPr>
              <a:buNone/>
            </a:pPr>
            <a:endParaRPr lang="en-US" dirty="0">
              <a:solidFill>
                <a:srgbClr val="141413"/>
              </a:solidFill>
              <a:effectLst/>
              <a:latin typeface="Optima" panose="02000503060000020004" pitchFamily="2" charset="0"/>
            </a:endParaRPr>
          </a:p>
        </p:txBody>
      </p:sp>
    </p:spTree>
    <p:extLst>
      <p:ext uri="{BB962C8B-B14F-4D97-AF65-F5344CB8AC3E}">
        <p14:creationId xmlns:p14="http://schemas.microsoft.com/office/powerpoint/2010/main" val="401578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03D2-7CF3-463C-C5A4-31FA6FDB09E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202444-814E-583E-7344-2EDDB8B4233A}"/>
              </a:ext>
            </a:extLst>
          </p:cNvPr>
          <p:cNvSpPr txBox="1"/>
          <p:nvPr/>
        </p:nvSpPr>
        <p:spPr>
          <a:xfrm>
            <a:off x="168726" y="5280656"/>
            <a:ext cx="11854548" cy="1477328"/>
          </a:xfrm>
          <a:prstGeom prst="rect">
            <a:avLst/>
          </a:prstGeom>
          <a:noFill/>
        </p:spPr>
        <p:txBody>
          <a:bodyPr wrap="square">
            <a:spAutoFit/>
          </a:bodyPr>
          <a:lstStyle/>
          <a:p>
            <a:pPr>
              <a:buNone/>
            </a:pPr>
            <a:r>
              <a:rPr lang="en-US" dirty="0">
                <a:solidFill>
                  <a:srgbClr val="141413"/>
                </a:solidFill>
                <a:effectLst/>
                <a:latin typeface="Optima" panose="02000503060000020004" pitchFamily="2" charset="0"/>
              </a:rPr>
              <a:t>Relationships among </a:t>
            </a:r>
            <a:r>
              <a:rPr lang="en-US" dirty="0" err="1">
                <a:solidFill>
                  <a:srgbClr val="141413"/>
                </a:solidFill>
                <a:effectLst/>
                <a:latin typeface="Optima" panose="02000503060000020004" pitchFamily="2" charset="0"/>
              </a:rPr>
              <a:t>stromboid</a:t>
            </a:r>
            <a:r>
              <a:rPr lang="en-US" dirty="0">
                <a:solidFill>
                  <a:srgbClr val="141413"/>
                </a:solidFill>
                <a:effectLst/>
                <a:latin typeface="Optima" panose="02000503060000020004" pitchFamily="2" charset="0"/>
              </a:rPr>
              <a:t> families. A summary of all </a:t>
            </a:r>
            <a:r>
              <a:rPr lang="en-US" dirty="0" err="1">
                <a:solidFill>
                  <a:srgbClr val="141413"/>
                </a:solidFill>
                <a:effectLst/>
                <a:latin typeface="Optima" panose="02000503060000020004" pitchFamily="2" charset="0"/>
              </a:rPr>
              <a:t>stromboid</a:t>
            </a:r>
            <a:r>
              <a:rPr lang="en-US" dirty="0">
                <a:solidFill>
                  <a:srgbClr val="141413"/>
                </a:solidFill>
                <a:effectLst/>
                <a:latin typeface="Optima" panose="02000503060000020004" pitchFamily="2" charset="0"/>
              </a:rPr>
              <a:t> topologies recovered in this and prior studies (morphological or molecular analyses), with (a) topologies consistent with both this study </a:t>
            </a:r>
            <a:r>
              <a:rPr lang="en-US" dirty="0">
                <a:effectLst/>
                <a:latin typeface="Optima" panose="02000503060000020004" pitchFamily="2" charset="0"/>
              </a:rPr>
              <a:t>and Irwin et al. (2021) and </a:t>
            </a:r>
            <a:r>
              <a:rPr lang="en-US" dirty="0">
                <a:solidFill>
                  <a:srgbClr val="141413"/>
                </a:solidFill>
                <a:effectLst/>
                <a:latin typeface="Optima" panose="02000503060000020004" pitchFamily="2" charset="0"/>
              </a:rPr>
              <a:t>(b) inconsistent topologies, with incongruent branches marked in gray. Asterisk (*) indicates where only </a:t>
            </a:r>
            <a:r>
              <a:rPr lang="en-US" dirty="0" err="1">
                <a:solidFill>
                  <a:srgbClr val="141413"/>
                </a:solidFill>
                <a:effectLst/>
                <a:latin typeface="Optima" panose="02000503060000020004" pitchFamily="2" charset="0"/>
              </a:rPr>
              <a:t>Varicospira</a:t>
            </a:r>
            <a:r>
              <a:rPr lang="en-US" dirty="0">
                <a:solidFill>
                  <a:srgbClr val="141413"/>
                </a:solidFill>
                <a:effectLst/>
                <a:latin typeface="Optima" panose="02000503060000020004" pitchFamily="2" charset="0"/>
              </a:rPr>
              <a:t> is included as a representative of </a:t>
            </a:r>
            <a:r>
              <a:rPr lang="en-US" dirty="0" err="1">
                <a:solidFill>
                  <a:srgbClr val="141413"/>
                </a:solidFill>
                <a:effectLst/>
                <a:latin typeface="Optima" panose="02000503060000020004" pitchFamily="2" charset="0"/>
              </a:rPr>
              <a:t>Rostellariidae</a:t>
            </a:r>
            <a:r>
              <a:rPr lang="en-US" dirty="0">
                <a:solidFill>
                  <a:srgbClr val="141413"/>
                </a:solidFill>
                <a:effectLst/>
                <a:latin typeface="Optima" panose="02000503060000020004" pitchFamily="2" charset="0"/>
              </a:rPr>
              <a:t> in analyses; where the monophyly of </a:t>
            </a:r>
            <a:r>
              <a:rPr lang="en-US" dirty="0" err="1">
                <a:solidFill>
                  <a:srgbClr val="141413"/>
                </a:solidFill>
                <a:effectLst/>
                <a:latin typeface="Optima" panose="02000503060000020004" pitchFamily="2" charset="0"/>
              </a:rPr>
              <a:t>Rostellariidae</a:t>
            </a:r>
            <a:r>
              <a:rPr lang="en-US" dirty="0">
                <a:solidFill>
                  <a:srgbClr val="141413"/>
                </a:solidFill>
                <a:effectLst/>
                <a:latin typeface="Optima" panose="02000503060000020004" pitchFamily="2" charset="0"/>
              </a:rPr>
              <a:t> is not recovered, genus names are given in gray. </a:t>
            </a:r>
          </a:p>
        </p:txBody>
      </p:sp>
      <p:pic>
        <p:nvPicPr>
          <p:cNvPr id="4" name="Picture 3" descr="A chart of different types of cells&#10;&#10;AI-generated content may be incorrect.">
            <a:extLst>
              <a:ext uri="{FF2B5EF4-FFF2-40B4-BE49-F238E27FC236}">
                <a16:creationId xmlns:a16="http://schemas.microsoft.com/office/drawing/2014/main" id="{0F8EE7CB-2B64-63EA-0328-D789FC8E25AA}"/>
              </a:ext>
            </a:extLst>
          </p:cNvPr>
          <p:cNvPicPr>
            <a:picLocks noChangeAspect="1"/>
          </p:cNvPicPr>
          <p:nvPr/>
        </p:nvPicPr>
        <p:blipFill>
          <a:blip r:embed="rId3"/>
          <a:stretch>
            <a:fillRect/>
          </a:stretch>
        </p:blipFill>
        <p:spPr>
          <a:xfrm>
            <a:off x="1500094" y="0"/>
            <a:ext cx="9553388" cy="5280656"/>
          </a:xfrm>
          <a:prstGeom prst="rect">
            <a:avLst/>
          </a:prstGeom>
        </p:spPr>
      </p:pic>
    </p:spTree>
    <p:extLst>
      <p:ext uri="{BB962C8B-B14F-4D97-AF65-F5344CB8AC3E}">
        <p14:creationId xmlns:p14="http://schemas.microsoft.com/office/powerpoint/2010/main" val="363009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ext&#10;&#10;AI-generated content may be incorrect.">
            <a:extLst>
              <a:ext uri="{FF2B5EF4-FFF2-40B4-BE49-F238E27FC236}">
                <a16:creationId xmlns:a16="http://schemas.microsoft.com/office/drawing/2014/main" id="{9A6AE7A5-94FA-4A9F-DBFA-314AE6B37756}"/>
              </a:ext>
            </a:extLst>
          </p:cNvPr>
          <p:cNvPicPr>
            <a:picLocks noChangeAspect="1"/>
          </p:cNvPicPr>
          <p:nvPr/>
        </p:nvPicPr>
        <p:blipFill>
          <a:blip r:embed="rId2"/>
          <a:stretch>
            <a:fillRect/>
          </a:stretch>
        </p:blipFill>
        <p:spPr>
          <a:xfrm>
            <a:off x="444126" y="215153"/>
            <a:ext cx="11106728" cy="2308057"/>
          </a:xfrm>
          <a:prstGeom prst="rect">
            <a:avLst/>
          </a:prstGeom>
        </p:spPr>
      </p:pic>
    </p:spTree>
    <p:extLst>
      <p:ext uri="{BB962C8B-B14F-4D97-AF65-F5344CB8AC3E}">
        <p14:creationId xmlns:p14="http://schemas.microsoft.com/office/powerpoint/2010/main" val="74175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graph&#10;&#10;AI-generated content may be incorrect.">
            <a:extLst>
              <a:ext uri="{FF2B5EF4-FFF2-40B4-BE49-F238E27FC236}">
                <a16:creationId xmlns:a16="http://schemas.microsoft.com/office/drawing/2014/main" id="{AA87565A-E9E4-8E80-1273-E8043FB54D3A}"/>
              </a:ext>
            </a:extLst>
          </p:cNvPr>
          <p:cNvPicPr>
            <a:picLocks noChangeAspect="1"/>
          </p:cNvPicPr>
          <p:nvPr/>
        </p:nvPicPr>
        <p:blipFill>
          <a:blip r:embed="rId2"/>
          <a:srcRect t="3857"/>
          <a:stretch>
            <a:fillRect/>
          </a:stretch>
        </p:blipFill>
        <p:spPr>
          <a:xfrm>
            <a:off x="387973" y="138131"/>
            <a:ext cx="5291666" cy="2747285"/>
          </a:xfrm>
          <a:prstGeom prst="rect">
            <a:avLst/>
          </a:prstGeom>
        </p:spPr>
      </p:pic>
      <p:pic>
        <p:nvPicPr>
          <p:cNvPr id="5" name="Picture 4" descr="A table of numbers and text&#10;&#10;AI-generated content may be incorrect.">
            <a:extLst>
              <a:ext uri="{FF2B5EF4-FFF2-40B4-BE49-F238E27FC236}">
                <a16:creationId xmlns:a16="http://schemas.microsoft.com/office/drawing/2014/main" id="{6FB1CF06-FC4D-A59E-530B-9CA490CBCAFA}"/>
              </a:ext>
            </a:extLst>
          </p:cNvPr>
          <p:cNvPicPr>
            <a:picLocks noChangeAspect="1"/>
          </p:cNvPicPr>
          <p:nvPr/>
        </p:nvPicPr>
        <p:blipFill>
          <a:blip r:embed="rId3"/>
          <a:stretch>
            <a:fillRect/>
          </a:stretch>
        </p:blipFill>
        <p:spPr>
          <a:xfrm>
            <a:off x="3597517" y="2885414"/>
            <a:ext cx="8072539" cy="3834455"/>
          </a:xfrm>
          <a:prstGeom prst="rect">
            <a:avLst/>
          </a:prstGeom>
        </p:spPr>
      </p:pic>
      <p:sp>
        <p:nvSpPr>
          <p:cNvPr id="6" name="Rectangle 5">
            <a:extLst>
              <a:ext uri="{FF2B5EF4-FFF2-40B4-BE49-F238E27FC236}">
                <a16:creationId xmlns:a16="http://schemas.microsoft.com/office/drawing/2014/main" id="{CF63591C-02AD-518B-DBB7-46C82B510F78}"/>
              </a:ext>
            </a:extLst>
          </p:cNvPr>
          <p:cNvSpPr/>
          <p:nvPr/>
        </p:nvSpPr>
        <p:spPr>
          <a:xfrm>
            <a:off x="3711388" y="3418490"/>
            <a:ext cx="7732059" cy="389965"/>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7A7B9A-2A9F-4CC9-DC0F-FEFA3F92DE05}"/>
              </a:ext>
            </a:extLst>
          </p:cNvPr>
          <p:cNvSpPr/>
          <p:nvPr/>
        </p:nvSpPr>
        <p:spPr>
          <a:xfrm>
            <a:off x="3711388" y="4217695"/>
            <a:ext cx="7732059" cy="2046471"/>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78010B-6C71-712A-2D42-60B79F5C1194}"/>
              </a:ext>
            </a:extLst>
          </p:cNvPr>
          <p:cNvSpPr/>
          <p:nvPr/>
        </p:nvSpPr>
        <p:spPr>
          <a:xfrm>
            <a:off x="5815733" y="3789045"/>
            <a:ext cx="5741585" cy="288969"/>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19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E43B6D-48C1-CE01-04DF-16CE0D5E7B4F}"/>
              </a:ext>
            </a:extLst>
          </p:cNvPr>
          <p:cNvSpPr txBox="1"/>
          <p:nvPr/>
        </p:nvSpPr>
        <p:spPr>
          <a:xfrm>
            <a:off x="273269" y="630621"/>
            <a:ext cx="11193517" cy="5262979"/>
          </a:xfrm>
          <a:prstGeom prst="rect">
            <a:avLst/>
          </a:prstGeom>
          <a:noFill/>
        </p:spPr>
        <p:txBody>
          <a:bodyPr wrap="square">
            <a:spAutoFit/>
          </a:bodyPr>
          <a:lstStyle/>
          <a:p>
            <a:pPr>
              <a:buNone/>
            </a:pPr>
            <a:r>
              <a:rPr lang="en-US" sz="2800" dirty="0">
                <a:solidFill>
                  <a:srgbClr val="141413"/>
                </a:solidFill>
                <a:effectLst/>
                <a:latin typeface="Optima" panose="02000503060000020004" pitchFamily="2" charset="0"/>
              </a:rPr>
              <a:t>In this study, we:</a:t>
            </a:r>
          </a:p>
          <a:p>
            <a:pPr>
              <a:buNone/>
            </a:pPr>
            <a:endParaRPr lang="en-US" sz="2800" dirty="0">
              <a:solidFill>
                <a:srgbClr val="141413"/>
              </a:solidFill>
              <a:effectLst/>
              <a:latin typeface="Optima" panose="02000503060000020004" pitchFamily="2" charset="0"/>
            </a:endParaRPr>
          </a:p>
          <a:p>
            <a:pPr marL="457200" indent="-457200">
              <a:buFont typeface="Arial" panose="020B0604020202020204" pitchFamily="34" charset="0"/>
              <a:buChar char="•"/>
            </a:pPr>
            <a:r>
              <a:rPr lang="en-US" sz="2800" dirty="0">
                <a:solidFill>
                  <a:srgbClr val="141413"/>
                </a:solidFill>
                <a:effectLst/>
                <a:latin typeface="Optima" panose="02000503060000020004" pitchFamily="2" charset="0"/>
              </a:rPr>
              <a:t>use specimens from museum collections </a:t>
            </a:r>
          </a:p>
          <a:p>
            <a:pPr marL="457200" indent="-457200">
              <a:buFont typeface="Arial" panose="020B0604020202020204" pitchFamily="34" charset="0"/>
              <a:buChar char="•"/>
            </a:pPr>
            <a:r>
              <a:rPr lang="en-US" sz="2800" dirty="0">
                <a:solidFill>
                  <a:srgbClr val="141413"/>
                </a:solidFill>
                <a:effectLst/>
                <a:latin typeface="Optima" panose="02000503060000020004" pitchFamily="2" charset="0"/>
              </a:rPr>
              <a:t>to construct a phylogeny comprising a third of all known </a:t>
            </a:r>
            <a:r>
              <a:rPr lang="en-US" sz="2800" dirty="0" err="1">
                <a:solidFill>
                  <a:srgbClr val="141413"/>
                </a:solidFill>
                <a:effectLst/>
                <a:latin typeface="Optima" panose="02000503060000020004" pitchFamily="2" charset="0"/>
              </a:rPr>
              <a:t>stromboid</a:t>
            </a:r>
            <a:r>
              <a:rPr lang="en-US" sz="2800" dirty="0">
                <a:solidFill>
                  <a:srgbClr val="141413"/>
                </a:solidFill>
                <a:effectLst/>
                <a:latin typeface="Optima" panose="02000503060000020004" pitchFamily="2" charset="0"/>
              </a:rPr>
              <a:t> species</a:t>
            </a:r>
          </a:p>
          <a:p>
            <a:pPr marL="457200" indent="-457200">
              <a:buFont typeface="Arial" panose="020B0604020202020204" pitchFamily="34" charset="0"/>
              <a:buChar char="•"/>
            </a:pPr>
            <a:r>
              <a:rPr lang="en-US" sz="2800" dirty="0">
                <a:solidFill>
                  <a:srgbClr val="141413"/>
                </a:solidFill>
                <a:effectLst/>
                <a:latin typeface="Optima" panose="02000503060000020004" pitchFamily="2" charset="0"/>
              </a:rPr>
              <a:t>time-calibrate this tree using data from the rich </a:t>
            </a:r>
            <a:r>
              <a:rPr lang="en-US" sz="2800" dirty="0" err="1">
                <a:solidFill>
                  <a:srgbClr val="141413"/>
                </a:solidFill>
                <a:effectLst/>
                <a:latin typeface="Optima" panose="02000503060000020004" pitchFamily="2" charset="0"/>
              </a:rPr>
              <a:t>stromboid</a:t>
            </a:r>
            <a:r>
              <a:rPr lang="en-US" sz="2800" dirty="0">
                <a:solidFill>
                  <a:srgbClr val="141413"/>
                </a:solidFill>
                <a:effectLst/>
                <a:latin typeface="Optima" panose="02000503060000020004" pitchFamily="2" charset="0"/>
              </a:rPr>
              <a:t> fossil record</a:t>
            </a:r>
          </a:p>
          <a:p>
            <a:pPr marL="457200" indent="-457200">
              <a:buFont typeface="Arial" panose="020B0604020202020204" pitchFamily="34" charset="0"/>
              <a:buChar char="•"/>
            </a:pPr>
            <a:r>
              <a:rPr lang="en-US" sz="2800" dirty="0">
                <a:solidFill>
                  <a:srgbClr val="141413"/>
                </a:solidFill>
                <a:effectLst/>
                <a:latin typeface="Optima" panose="02000503060000020004" pitchFamily="2" charset="0"/>
              </a:rPr>
              <a:t>use ancestral state reconstruction to explore the impact of depth, turbidity, and diel activity on the evolution of eye size and other visual traits, thus identifying some of the key drivers underpinning the great morphological variation in the </a:t>
            </a:r>
            <a:r>
              <a:rPr lang="en-US" sz="2800" dirty="0" err="1">
                <a:solidFill>
                  <a:srgbClr val="141413"/>
                </a:solidFill>
                <a:effectLst/>
                <a:latin typeface="Optima" panose="02000503060000020004" pitchFamily="2" charset="0"/>
              </a:rPr>
              <a:t>stromboidean</a:t>
            </a:r>
            <a:r>
              <a:rPr lang="en-US" sz="2800" dirty="0">
                <a:solidFill>
                  <a:srgbClr val="141413"/>
                </a:solidFill>
                <a:effectLst/>
                <a:latin typeface="Optima" panose="02000503060000020004" pitchFamily="2" charset="0"/>
              </a:rPr>
              <a:t> visual systems.</a:t>
            </a:r>
          </a:p>
        </p:txBody>
      </p:sp>
    </p:spTree>
    <p:extLst>
      <p:ext uri="{BB962C8B-B14F-4D97-AF65-F5344CB8AC3E}">
        <p14:creationId xmlns:p14="http://schemas.microsoft.com/office/powerpoint/2010/main" val="342358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C6A3B-FF11-750F-3B1B-0952DB2AE30E}"/>
            </a:ext>
          </a:extLst>
        </p:cNvPr>
        <p:cNvGrpSpPr/>
        <p:nvPr/>
      </p:nvGrpSpPr>
      <p:grpSpPr>
        <a:xfrm>
          <a:off x="0" y="0"/>
          <a:ext cx="0" cy="0"/>
          <a:chOff x="0" y="0"/>
          <a:chExt cx="0" cy="0"/>
        </a:xfrm>
      </p:grpSpPr>
      <p:pic>
        <p:nvPicPr>
          <p:cNvPr id="5" name="Picture 4" descr="A table of numbers and text&#10;&#10;AI-generated content may be incorrect.">
            <a:extLst>
              <a:ext uri="{FF2B5EF4-FFF2-40B4-BE49-F238E27FC236}">
                <a16:creationId xmlns:a16="http://schemas.microsoft.com/office/drawing/2014/main" id="{7596A376-5577-6F7C-70C0-5DB48817C2E6}"/>
              </a:ext>
            </a:extLst>
          </p:cNvPr>
          <p:cNvPicPr>
            <a:picLocks noChangeAspect="1"/>
          </p:cNvPicPr>
          <p:nvPr/>
        </p:nvPicPr>
        <p:blipFill>
          <a:blip r:embed="rId3"/>
          <a:stretch>
            <a:fillRect/>
          </a:stretch>
        </p:blipFill>
        <p:spPr>
          <a:xfrm>
            <a:off x="570537" y="226297"/>
            <a:ext cx="11206668" cy="5323166"/>
          </a:xfrm>
          <a:prstGeom prst="rect">
            <a:avLst/>
          </a:prstGeom>
        </p:spPr>
      </p:pic>
      <p:sp>
        <p:nvSpPr>
          <p:cNvPr id="2" name="TextBox 1">
            <a:extLst>
              <a:ext uri="{FF2B5EF4-FFF2-40B4-BE49-F238E27FC236}">
                <a16:creationId xmlns:a16="http://schemas.microsoft.com/office/drawing/2014/main" id="{319F2CFD-991A-10B6-4451-3295754E367F}"/>
              </a:ext>
            </a:extLst>
          </p:cNvPr>
          <p:cNvSpPr txBox="1"/>
          <p:nvPr/>
        </p:nvSpPr>
        <p:spPr>
          <a:xfrm>
            <a:off x="830317" y="5854262"/>
            <a:ext cx="6424451" cy="369332"/>
          </a:xfrm>
          <a:prstGeom prst="rect">
            <a:avLst/>
          </a:prstGeom>
          <a:noFill/>
        </p:spPr>
        <p:txBody>
          <a:bodyPr wrap="none" rtlCol="0">
            <a:spAutoFit/>
          </a:bodyPr>
          <a:lstStyle/>
          <a:p>
            <a:r>
              <a:rPr lang="en-US" dirty="0">
                <a:latin typeface="Optima" panose="02000503060000020004" pitchFamily="2" charset="0"/>
              </a:rPr>
              <a:t>1 of 21 tests with uncorrected </a:t>
            </a:r>
            <a:r>
              <a:rPr lang="en-US" i="1" dirty="0">
                <a:latin typeface="Optima" panose="02000503060000020004" pitchFamily="2" charset="0"/>
              </a:rPr>
              <a:t>P</a:t>
            </a:r>
            <a:r>
              <a:rPr lang="en-US" dirty="0">
                <a:latin typeface="Optima" panose="02000503060000020004" pitchFamily="2" charset="0"/>
              </a:rPr>
              <a:t>-values were significant (0.043)</a:t>
            </a:r>
          </a:p>
        </p:txBody>
      </p:sp>
      <p:sp>
        <p:nvSpPr>
          <p:cNvPr id="4" name="Rectangle 3">
            <a:extLst>
              <a:ext uri="{FF2B5EF4-FFF2-40B4-BE49-F238E27FC236}">
                <a16:creationId xmlns:a16="http://schemas.microsoft.com/office/drawing/2014/main" id="{223B210B-4979-5DBA-9F07-44A05DF14291}"/>
              </a:ext>
            </a:extLst>
          </p:cNvPr>
          <p:cNvSpPr/>
          <p:nvPr/>
        </p:nvSpPr>
        <p:spPr>
          <a:xfrm>
            <a:off x="830317" y="3783724"/>
            <a:ext cx="10604938" cy="5990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6D0D5F-2132-74E7-B4CD-4C0E1BB7DF4E}"/>
              </a:ext>
            </a:extLst>
          </p:cNvPr>
          <p:cNvSpPr/>
          <p:nvPr/>
        </p:nvSpPr>
        <p:spPr>
          <a:xfrm>
            <a:off x="3776726" y="3794300"/>
            <a:ext cx="7584957" cy="409838"/>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00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3E1154-0C3A-3629-4973-34E043003F71}"/>
              </a:ext>
            </a:extLst>
          </p:cNvPr>
          <p:cNvSpPr txBox="1"/>
          <p:nvPr/>
        </p:nvSpPr>
        <p:spPr>
          <a:xfrm>
            <a:off x="346841" y="178676"/>
            <a:ext cx="3657600" cy="369332"/>
          </a:xfrm>
          <a:prstGeom prst="rect">
            <a:avLst/>
          </a:prstGeom>
          <a:noFill/>
        </p:spPr>
        <p:txBody>
          <a:bodyPr wrap="square" rtlCol="0">
            <a:spAutoFit/>
          </a:bodyPr>
          <a:lstStyle/>
          <a:p>
            <a:r>
              <a:rPr lang="en-US" dirty="0">
                <a:latin typeface="Optima" panose="02000503060000020004" pitchFamily="2" charset="0"/>
              </a:rPr>
              <a:t>Discussion prompts</a:t>
            </a:r>
          </a:p>
        </p:txBody>
      </p:sp>
      <p:sp>
        <p:nvSpPr>
          <p:cNvPr id="3" name="TextBox 2">
            <a:extLst>
              <a:ext uri="{FF2B5EF4-FFF2-40B4-BE49-F238E27FC236}">
                <a16:creationId xmlns:a16="http://schemas.microsoft.com/office/drawing/2014/main" id="{A2E377FD-1EC6-D2B5-C506-7244032F683D}"/>
              </a:ext>
            </a:extLst>
          </p:cNvPr>
          <p:cNvSpPr txBox="1"/>
          <p:nvPr/>
        </p:nvSpPr>
        <p:spPr>
          <a:xfrm>
            <a:off x="346841" y="924910"/>
            <a:ext cx="10121462"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What questions do you have about the data used to build the tree?</a:t>
            </a:r>
          </a:p>
          <a:p>
            <a:pPr marL="285750" indent="-285750">
              <a:buFont typeface="Arial" panose="020B0604020202020204" pitchFamily="34" charset="0"/>
              <a:buChar char="•"/>
            </a:pPr>
            <a:r>
              <a:rPr lang="en-US" dirty="0">
                <a:latin typeface="Optima" panose="02000503060000020004" pitchFamily="2" charset="0"/>
              </a:rPr>
              <a:t>Questions about alignment?</a:t>
            </a:r>
          </a:p>
          <a:p>
            <a:pPr marL="285750" indent="-285750">
              <a:buFont typeface="Arial" panose="020B0604020202020204" pitchFamily="34" charset="0"/>
              <a:buChar char="•"/>
            </a:pPr>
            <a:r>
              <a:rPr lang="en-US" dirty="0">
                <a:latin typeface="Optima" panose="02000503060000020004" pitchFamily="2" charset="0"/>
              </a:rPr>
              <a:t>Questions about the phylogeny inference itself?</a:t>
            </a:r>
          </a:p>
          <a:p>
            <a:pPr marL="285750" indent="-285750">
              <a:buFont typeface="Arial" panose="020B0604020202020204" pitchFamily="34" charset="0"/>
              <a:buChar char="•"/>
            </a:pPr>
            <a:r>
              <a:rPr lang="en-US" dirty="0">
                <a:latin typeface="Optima" panose="02000503060000020004" pitchFamily="2" charset="0"/>
              </a:rPr>
              <a:t>What were the utility / risks of:</a:t>
            </a:r>
          </a:p>
          <a:p>
            <a:pPr marL="742950" lvl="1" indent="-285750">
              <a:buFont typeface="Arial" panose="020B0604020202020204" pitchFamily="34" charset="0"/>
              <a:buChar char="•"/>
            </a:pPr>
            <a:r>
              <a:rPr lang="en-US" dirty="0">
                <a:latin typeface="Optima" panose="02000503060000020004" pitchFamily="2" charset="0"/>
              </a:rPr>
              <a:t>Looking at phylogenetic signal?</a:t>
            </a:r>
          </a:p>
          <a:p>
            <a:pPr marL="742950" lvl="1" indent="-285750">
              <a:buFont typeface="Arial" panose="020B0604020202020204" pitchFamily="34" charset="0"/>
              <a:buChar char="•"/>
            </a:pPr>
            <a:r>
              <a:rPr lang="en-US" dirty="0">
                <a:latin typeface="Optima" panose="02000503060000020004" pitchFamily="2" charset="0"/>
              </a:rPr>
              <a:t>Looking at the ancestral state reconstructions?</a:t>
            </a:r>
          </a:p>
          <a:p>
            <a:pPr marL="742950" lvl="1" indent="-285750">
              <a:buFont typeface="Arial" panose="020B0604020202020204" pitchFamily="34" charset="0"/>
              <a:buChar char="•"/>
            </a:pPr>
            <a:r>
              <a:rPr lang="en-US" dirty="0">
                <a:latin typeface="Optima" panose="02000503060000020004" pitchFamily="2" charset="0"/>
              </a:rPr>
              <a:t>Looking at independent contrasts?</a:t>
            </a:r>
          </a:p>
          <a:p>
            <a:pPr marL="742950" lvl="1" indent="-285750">
              <a:buFont typeface="Arial" panose="020B0604020202020204" pitchFamily="34" charset="0"/>
              <a:buChar char="•"/>
            </a:pPr>
            <a:r>
              <a:rPr lang="en-US" dirty="0">
                <a:latin typeface="Optima" panose="02000503060000020004" pitchFamily="2" charset="0"/>
              </a:rPr>
              <a:t>Looking at raw comparisons?</a:t>
            </a:r>
          </a:p>
          <a:p>
            <a:pPr marL="285750" indent="-285750">
              <a:buFont typeface="Arial" panose="020B0604020202020204" pitchFamily="34" charset="0"/>
              <a:buChar char="•"/>
            </a:pPr>
            <a:r>
              <a:rPr lang="en-US" dirty="0">
                <a:latin typeface="Optima" panose="02000503060000020004" pitchFamily="2" charset="0"/>
              </a:rPr>
              <a:t>Did this convince you that big eyes are an anti-predator defense? Why or why not?</a:t>
            </a:r>
          </a:p>
          <a:p>
            <a:pPr marL="285750" indent="-285750">
              <a:buFont typeface="Arial" panose="020B0604020202020204" pitchFamily="34" charset="0"/>
              <a:buChar char="•"/>
            </a:pPr>
            <a:r>
              <a:rPr lang="en-US" dirty="0">
                <a:latin typeface="Optima" panose="02000503060000020004" pitchFamily="2" charset="0"/>
              </a:rPr>
              <a:t>How would this change with the same degree of evidence but with less plausible hypotheses? i.e., ”Big eyes evolved to whirl around and stir up sediments in deeper waters”</a:t>
            </a:r>
          </a:p>
          <a:p>
            <a:pPr marL="285750" indent="-285750">
              <a:buFont typeface="Arial" panose="020B0604020202020204" pitchFamily="34" charset="0"/>
              <a:buChar char="•"/>
            </a:pPr>
            <a:r>
              <a:rPr lang="en-US" dirty="0">
                <a:latin typeface="Optima" panose="02000503060000020004" pitchFamily="2" charset="0"/>
              </a:rPr>
              <a:t>If this were your research system, what would you do next?</a:t>
            </a:r>
          </a:p>
        </p:txBody>
      </p:sp>
      <p:sp>
        <p:nvSpPr>
          <p:cNvPr id="4" name="TextBox 3">
            <a:extLst>
              <a:ext uri="{FF2B5EF4-FFF2-40B4-BE49-F238E27FC236}">
                <a16:creationId xmlns:a16="http://schemas.microsoft.com/office/drawing/2014/main" id="{D95CD4F3-278D-FF1F-E531-24A05C387A69}"/>
              </a:ext>
            </a:extLst>
          </p:cNvPr>
          <p:cNvSpPr txBox="1"/>
          <p:nvPr/>
        </p:nvSpPr>
        <p:spPr>
          <a:xfrm>
            <a:off x="8860220" y="5777568"/>
            <a:ext cx="3216165" cy="954107"/>
          </a:xfrm>
          <a:prstGeom prst="rect">
            <a:avLst/>
          </a:prstGeom>
          <a:noFill/>
        </p:spPr>
        <p:txBody>
          <a:bodyPr wrap="square" rtlCol="0">
            <a:spAutoFit/>
          </a:bodyPr>
          <a:lstStyle/>
          <a:p>
            <a:pPr algn="r"/>
            <a:r>
              <a:rPr lang="en-US" sz="1400" dirty="0">
                <a:latin typeface="Optima" panose="02000503060000020004" pitchFamily="2" charset="0"/>
              </a:rPr>
              <a:t>“Grandma, what big eyes you have”</a:t>
            </a:r>
            <a:br>
              <a:rPr lang="en-US" sz="1400" dirty="0">
                <a:latin typeface="Optima" panose="02000503060000020004" pitchFamily="2" charset="0"/>
              </a:rPr>
            </a:br>
            <a:r>
              <a:rPr lang="en-US" sz="1400" dirty="0">
                <a:latin typeface="Optima" panose="02000503060000020004" pitchFamily="2" charset="0"/>
              </a:rPr>
              <a:t>”The better to see you with, my dear”</a:t>
            </a:r>
          </a:p>
          <a:p>
            <a:pPr algn="r"/>
            <a:endParaRPr lang="en-US" sz="1400" dirty="0">
              <a:latin typeface="Optima" panose="02000503060000020004" pitchFamily="2" charset="0"/>
            </a:endParaRPr>
          </a:p>
          <a:p>
            <a:pPr algn="r"/>
            <a:r>
              <a:rPr lang="en-US" sz="1400" dirty="0">
                <a:latin typeface="Optima" panose="02000503060000020004" pitchFamily="2" charset="0"/>
              </a:rPr>
              <a:t>[No spandrels in folktale cottages]</a:t>
            </a:r>
          </a:p>
        </p:txBody>
      </p:sp>
      <p:pic>
        <p:nvPicPr>
          <p:cNvPr id="6146" name="Picture 2">
            <a:extLst>
              <a:ext uri="{FF2B5EF4-FFF2-40B4-BE49-F238E27FC236}">
                <a16:creationId xmlns:a16="http://schemas.microsoft.com/office/drawing/2014/main" id="{B0C5C4B3-176A-7957-2AB6-05B2F1EF6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38927" r="34410" b="18084"/>
          <a:stretch>
            <a:fillRect/>
          </a:stretch>
        </p:blipFill>
        <p:spPr bwMode="auto">
          <a:xfrm>
            <a:off x="10468303" y="4341230"/>
            <a:ext cx="1541311" cy="143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215654BB-B526-7C8C-3DE6-411367D6DBAB}"/>
              </a:ext>
            </a:extLst>
          </p:cNvPr>
          <p:cNvPicPr>
            <a:picLocks noChangeAspect="1"/>
          </p:cNvPicPr>
          <p:nvPr/>
        </p:nvPicPr>
        <p:blipFill>
          <a:blip r:embed="rId3"/>
          <a:stretch>
            <a:fillRect/>
          </a:stretch>
        </p:blipFill>
        <p:spPr>
          <a:xfrm>
            <a:off x="1362144" y="178832"/>
            <a:ext cx="9467712" cy="6500335"/>
          </a:xfrm>
          <a:prstGeom prst="rect">
            <a:avLst/>
          </a:prstGeom>
        </p:spPr>
      </p:pic>
    </p:spTree>
    <p:extLst>
      <p:ext uri="{BB962C8B-B14F-4D97-AF65-F5344CB8AC3E}">
        <p14:creationId xmlns:p14="http://schemas.microsoft.com/office/powerpoint/2010/main" val="128289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3F7940-B066-D137-3B4A-ED7AE732C02E}"/>
              </a:ext>
            </a:extLst>
          </p:cNvPr>
          <p:cNvSpPr txBox="1"/>
          <p:nvPr/>
        </p:nvSpPr>
        <p:spPr>
          <a:xfrm>
            <a:off x="620110" y="215153"/>
            <a:ext cx="11151475" cy="1477328"/>
          </a:xfrm>
          <a:prstGeom prst="rect">
            <a:avLst/>
          </a:prstGeom>
          <a:noFill/>
        </p:spPr>
        <p:txBody>
          <a:bodyPr wrap="square">
            <a:spAutoFit/>
          </a:bodyPr>
          <a:lstStyle/>
          <a:p>
            <a:pPr>
              <a:buNone/>
            </a:pPr>
            <a:r>
              <a:rPr lang="en-US" dirty="0">
                <a:solidFill>
                  <a:srgbClr val="141413"/>
                </a:solidFill>
                <a:effectLst/>
                <a:latin typeface="Optima" panose="02000503060000020004" pitchFamily="2" charset="0"/>
              </a:rPr>
              <a:t>“Fragments of the nuclear 28S rRNA gene (28S) and 3 mitochondrial genes, cytochrome oxidase subunit I (COI), 16S rRNA (16S), and 12S rRNA (12S), were amplified and sequenced following </a:t>
            </a:r>
            <a:r>
              <a:rPr lang="en-US" dirty="0">
                <a:effectLst/>
                <a:latin typeface="Optima" panose="02000503060000020004" pitchFamily="2" charset="0"/>
              </a:rPr>
              <a:t>Williams and Ozawa (2006) </a:t>
            </a:r>
            <a:r>
              <a:rPr lang="en-US" dirty="0">
                <a:solidFill>
                  <a:srgbClr val="141413"/>
                </a:solidFill>
                <a:effectLst/>
                <a:latin typeface="Optima" panose="02000503060000020004" pitchFamily="2" charset="0"/>
              </a:rPr>
              <a:t>(except that</a:t>
            </a:r>
            <a:r>
              <a:rPr lang="en-US" dirty="0">
                <a:solidFill>
                  <a:srgbClr val="0000FF"/>
                </a:solidFill>
                <a:latin typeface="Optima" panose="02000503060000020004" pitchFamily="2" charset="0"/>
              </a:rPr>
              <a:t> </a:t>
            </a:r>
            <a:r>
              <a:rPr lang="en-US" dirty="0">
                <a:solidFill>
                  <a:srgbClr val="141413"/>
                </a:solidFill>
                <a:effectLst/>
                <a:latin typeface="Optima" panose="02000503060000020004" pitchFamily="2" charset="0"/>
              </a:rPr>
              <a:t>most 28S sequences were obtained with a novel forward primer, designed for </a:t>
            </a:r>
            <a:r>
              <a:rPr lang="en-US" dirty="0" err="1">
                <a:solidFill>
                  <a:srgbClr val="141413"/>
                </a:solidFill>
                <a:effectLst/>
                <a:latin typeface="Optima" panose="02000503060000020004" pitchFamily="2" charset="0"/>
              </a:rPr>
              <a:t>Stromboidea</a:t>
            </a:r>
            <a:r>
              <a:rPr lang="en-US" dirty="0">
                <a:solidFill>
                  <a:srgbClr val="141413"/>
                </a:solidFill>
                <a:effectLst/>
                <a:latin typeface="Optima" panose="02000503060000020004" pitchFamily="2" charset="0"/>
              </a:rPr>
              <a:t>; </a:t>
            </a:r>
            <a:r>
              <a:rPr lang="en-US" dirty="0" err="1">
                <a:solidFill>
                  <a:srgbClr val="141413"/>
                </a:solidFill>
                <a:effectLst/>
                <a:latin typeface="Optima" panose="02000503060000020004" pitchFamily="2" charset="0"/>
              </a:rPr>
              <a:t>Stromb_F</a:t>
            </a:r>
            <a:r>
              <a:rPr lang="en-US" dirty="0">
                <a:solidFill>
                  <a:srgbClr val="141413"/>
                </a:solidFill>
                <a:effectLst/>
                <a:latin typeface="Optima" panose="02000503060000020004" pitchFamily="2" charset="0"/>
              </a:rPr>
              <a:t>, 5ʹ–CAGTAACGGCGAGTGAAGC–3ʹ). These genes were chosen to cover a range of evolutionary rates and have been useful in resolving gastropod relationships across broad taxonomic levels”</a:t>
            </a:r>
            <a:endParaRPr lang="en-US" dirty="0">
              <a:solidFill>
                <a:srgbClr val="0000FF"/>
              </a:solidFill>
              <a:effectLst/>
              <a:latin typeface="Optima" panose="02000503060000020004" pitchFamily="2" charset="0"/>
            </a:endParaRPr>
          </a:p>
        </p:txBody>
      </p:sp>
    </p:spTree>
    <p:extLst>
      <p:ext uri="{BB962C8B-B14F-4D97-AF65-F5344CB8AC3E}">
        <p14:creationId xmlns:p14="http://schemas.microsoft.com/office/powerpoint/2010/main" val="159532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B9AD0-3488-161D-F3EF-E4A305CB61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C63FA3-4B05-8EE1-C51E-EF09675DCB96}"/>
              </a:ext>
            </a:extLst>
          </p:cNvPr>
          <p:cNvSpPr txBox="1"/>
          <p:nvPr/>
        </p:nvSpPr>
        <p:spPr>
          <a:xfrm>
            <a:off x="620110" y="215153"/>
            <a:ext cx="11151475" cy="1477328"/>
          </a:xfrm>
          <a:prstGeom prst="rect">
            <a:avLst/>
          </a:prstGeom>
          <a:noFill/>
        </p:spPr>
        <p:txBody>
          <a:bodyPr wrap="square">
            <a:spAutoFit/>
          </a:bodyPr>
          <a:lstStyle/>
          <a:p>
            <a:pPr>
              <a:buNone/>
            </a:pPr>
            <a:r>
              <a:rPr lang="en-US" dirty="0">
                <a:solidFill>
                  <a:srgbClr val="141413"/>
                </a:solidFill>
                <a:effectLst/>
                <a:latin typeface="Optima" panose="02000503060000020004" pitchFamily="2" charset="0"/>
              </a:rPr>
              <a:t>“Fragments of the nuclear 28S rRNA gene (28S) and 3 mitochondrial genes, cytochrome oxidase subunit I (COI), 16S rRNA (16S), and 12S rRNA (12S), were amplified and sequenced following </a:t>
            </a:r>
            <a:r>
              <a:rPr lang="en-US" dirty="0">
                <a:effectLst/>
                <a:latin typeface="Optima" panose="02000503060000020004" pitchFamily="2" charset="0"/>
              </a:rPr>
              <a:t>Williams and Ozawa (2006) </a:t>
            </a:r>
            <a:r>
              <a:rPr lang="en-US" dirty="0">
                <a:solidFill>
                  <a:srgbClr val="141413"/>
                </a:solidFill>
                <a:effectLst/>
                <a:latin typeface="Optima" panose="02000503060000020004" pitchFamily="2" charset="0"/>
              </a:rPr>
              <a:t>(except that</a:t>
            </a:r>
            <a:r>
              <a:rPr lang="en-US" dirty="0">
                <a:solidFill>
                  <a:srgbClr val="0000FF"/>
                </a:solidFill>
                <a:latin typeface="Optima" panose="02000503060000020004" pitchFamily="2" charset="0"/>
              </a:rPr>
              <a:t> </a:t>
            </a:r>
            <a:r>
              <a:rPr lang="en-US" dirty="0">
                <a:solidFill>
                  <a:srgbClr val="141413"/>
                </a:solidFill>
                <a:effectLst/>
                <a:latin typeface="Optima" panose="02000503060000020004" pitchFamily="2" charset="0"/>
              </a:rPr>
              <a:t>most 28S sequences were obtained with a novel forward primer, designed for </a:t>
            </a:r>
            <a:r>
              <a:rPr lang="en-US" dirty="0" err="1">
                <a:solidFill>
                  <a:srgbClr val="141413"/>
                </a:solidFill>
                <a:effectLst/>
                <a:latin typeface="Optima" panose="02000503060000020004" pitchFamily="2" charset="0"/>
              </a:rPr>
              <a:t>Stromboidea</a:t>
            </a:r>
            <a:r>
              <a:rPr lang="en-US" dirty="0">
                <a:solidFill>
                  <a:srgbClr val="141413"/>
                </a:solidFill>
                <a:effectLst/>
                <a:latin typeface="Optima" panose="02000503060000020004" pitchFamily="2" charset="0"/>
              </a:rPr>
              <a:t>; </a:t>
            </a:r>
            <a:r>
              <a:rPr lang="en-US" dirty="0" err="1">
                <a:solidFill>
                  <a:srgbClr val="141413"/>
                </a:solidFill>
                <a:effectLst/>
                <a:latin typeface="Optima" panose="02000503060000020004" pitchFamily="2" charset="0"/>
              </a:rPr>
              <a:t>Stromb_F</a:t>
            </a:r>
            <a:r>
              <a:rPr lang="en-US" dirty="0">
                <a:solidFill>
                  <a:srgbClr val="141413"/>
                </a:solidFill>
                <a:effectLst/>
                <a:latin typeface="Optima" panose="02000503060000020004" pitchFamily="2" charset="0"/>
              </a:rPr>
              <a:t>, 5ʹ–CAGTAACGGCGAGTGAAGC–3ʹ). These genes were chosen to cover a range of evolutionary rates and have been useful in resolving gastropod relationships across broad taxonomic levels”</a:t>
            </a:r>
            <a:endParaRPr lang="en-US" dirty="0">
              <a:solidFill>
                <a:srgbClr val="0000FF"/>
              </a:solidFill>
              <a:effectLst/>
              <a:latin typeface="Optima" panose="02000503060000020004" pitchFamily="2" charset="0"/>
            </a:endParaRPr>
          </a:p>
        </p:txBody>
      </p:sp>
      <p:pic>
        <p:nvPicPr>
          <p:cNvPr id="5" name="Picture 4" descr="A diagram of a molecule&#10;&#10;AI-generated content may be incorrect.">
            <a:extLst>
              <a:ext uri="{FF2B5EF4-FFF2-40B4-BE49-F238E27FC236}">
                <a16:creationId xmlns:a16="http://schemas.microsoft.com/office/drawing/2014/main" id="{499D1555-BAF3-229E-4643-A2598AA91B31}"/>
              </a:ext>
            </a:extLst>
          </p:cNvPr>
          <p:cNvPicPr>
            <a:picLocks noChangeAspect="1"/>
          </p:cNvPicPr>
          <p:nvPr/>
        </p:nvPicPr>
        <p:blipFill>
          <a:blip r:embed="rId3"/>
          <a:stretch>
            <a:fillRect/>
          </a:stretch>
        </p:blipFill>
        <p:spPr>
          <a:xfrm>
            <a:off x="165516" y="1740903"/>
            <a:ext cx="5280544" cy="4518212"/>
          </a:xfrm>
          <a:prstGeom prst="rect">
            <a:avLst/>
          </a:prstGeom>
        </p:spPr>
      </p:pic>
      <p:sp>
        <p:nvSpPr>
          <p:cNvPr id="6" name="TextBox 5">
            <a:extLst>
              <a:ext uri="{FF2B5EF4-FFF2-40B4-BE49-F238E27FC236}">
                <a16:creationId xmlns:a16="http://schemas.microsoft.com/office/drawing/2014/main" id="{F6373EC3-6DD1-11E4-0CCF-827BDFABFB94}"/>
              </a:ext>
            </a:extLst>
          </p:cNvPr>
          <p:cNvSpPr txBox="1"/>
          <p:nvPr/>
        </p:nvSpPr>
        <p:spPr>
          <a:xfrm>
            <a:off x="0" y="6307537"/>
            <a:ext cx="3469340" cy="369332"/>
          </a:xfrm>
          <a:prstGeom prst="rect">
            <a:avLst/>
          </a:prstGeom>
          <a:noFill/>
        </p:spPr>
        <p:txBody>
          <a:bodyPr wrap="square" rtlCol="0">
            <a:spAutoFit/>
          </a:bodyPr>
          <a:lstStyle/>
          <a:p>
            <a:r>
              <a:rPr lang="en-US" dirty="0">
                <a:latin typeface="Optima" panose="02000503060000020004" pitchFamily="2" charset="0"/>
              </a:rPr>
              <a:t>Figure from Douda et al. 2010</a:t>
            </a:r>
          </a:p>
        </p:txBody>
      </p:sp>
      <p:pic>
        <p:nvPicPr>
          <p:cNvPr id="4" name="Picture 3">
            <a:extLst>
              <a:ext uri="{FF2B5EF4-FFF2-40B4-BE49-F238E27FC236}">
                <a16:creationId xmlns:a16="http://schemas.microsoft.com/office/drawing/2014/main" id="{49B79A8A-C4F2-713D-382D-8425126C5D1D}"/>
              </a:ext>
            </a:extLst>
          </p:cNvPr>
          <p:cNvPicPr>
            <a:picLocks noChangeAspect="1"/>
          </p:cNvPicPr>
          <p:nvPr/>
        </p:nvPicPr>
        <p:blipFill>
          <a:blip r:embed="rId4"/>
          <a:stretch>
            <a:fillRect/>
          </a:stretch>
        </p:blipFill>
        <p:spPr>
          <a:xfrm>
            <a:off x="6222124" y="1829785"/>
            <a:ext cx="5549461" cy="4268816"/>
          </a:xfrm>
          <a:prstGeom prst="rect">
            <a:avLst/>
          </a:prstGeom>
        </p:spPr>
      </p:pic>
      <p:sp>
        <p:nvSpPr>
          <p:cNvPr id="7" name="TextBox 6">
            <a:extLst>
              <a:ext uri="{FF2B5EF4-FFF2-40B4-BE49-F238E27FC236}">
                <a16:creationId xmlns:a16="http://schemas.microsoft.com/office/drawing/2014/main" id="{6BD5EF2C-3922-1F2E-A670-CA4DF05AC6BF}"/>
              </a:ext>
            </a:extLst>
          </p:cNvPr>
          <p:cNvSpPr txBox="1"/>
          <p:nvPr/>
        </p:nvSpPr>
        <p:spPr>
          <a:xfrm>
            <a:off x="6001408" y="6206618"/>
            <a:ext cx="6190592" cy="646331"/>
          </a:xfrm>
          <a:prstGeom prst="rect">
            <a:avLst/>
          </a:prstGeom>
          <a:noFill/>
        </p:spPr>
        <p:txBody>
          <a:bodyPr wrap="square" rtlCol="0">
            <a:spAutoFit/>
          </a:bodyPr>
          <a:lstStyle/>
          <a:p>
            <a:r>
              <a:rPr lang="en-US" dirty="0">
                <a:latin typeface="Optima" panose="02000503060000020004" pitchFamily="2" charset="0"/>
              </a:rPr>
              <a:t>COI diagram from https://</a:t>
            </a:r>
            <a:r>
              <a:rPr lang="en-US" dirty="0" err="1">
                <a:latin typeface="Optima" panose="02000503060000020004" pitchFamily="2" charset="0"/>
              </a:rPr>
              <a:t>www.uniprot.org</a:t>
            </a:r>
            <a:r>
              <a:rPr lang="en-US" dirty="0">
                <a:latin typeface="Optima" panose="02000503060000020004" pitchFamily="2" charset="0"/>
              </a:rPr>
              <a:t>/</a:t>
            </a:r>
            <a:r>
              <a:rPr lang="en-US" dirty="0" err="1">
                <a:latin typeface="Optima" panose="02000503060000020004" pitchFamily="2" charset="0"/>
              </a:rPr>
              <a:t>uniprotkb</a:t>
            </a:r>
            <a:r>
              <a:rPr lang="en-US" dirty="0">
                <a:latin typeface="Optima" panose="02000503060000020004" pitchFamily="2" charset="0"/>
              </a:rPr>
              <a:t>/M9Z2G2/feature-viewer</a:t>
            </a:r>
          </a:p>
        </p:txBody>
      </p:sp>
    </p:spTree>
    <p:extLst>
      <p:ext uri="{BB962C8B-B14F-4D97-AF65-F5344CB8AC3E}">
        <p14:creationId xmlns:p14="http://schemas.microsoft.com/office/powerpoint/2010/main" val="30538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BB7D438-92C4-E5F9-A48F-8A4FAD46F54C}"/>
              </a:ext>
            </a:extLst>
          </p:cNvPr>
          <p:cNvPicPr>
            <a:picLocks noChangeAspect="1"/>
          </p:cNvPicPr>
          <p:nvPr/>
        </p:nvPicPr>
        <p:blipFill>
          <a:blip r:embed="rId3"/>
          <a:srcRect t="9030" b="986"/>
          <a:stretch>
            <a:fillRect/>
          </a:stretch>
        </p:blipFill>
        <p:spPr>
          <a:xfrm>
            <a:off x="20" y="1282"/>
            <a:ext cx="12191980" cy="6856718"/>
          </a:xfrm>
          <a:prstGeom prst="rect">
            <a:avLst/>
          </a:prstGeom>
        </p:spPr>
      </p:pic>
    </p:spTree>
    <p:extLst>
      <p:ext uri="{BB962C8B-B14F-4D97-AF65-F5344CB8AC3E}">
        <p14:creationId xmlns:p14="http://schemas.microsoft.com/office/powerpoint/2010/main" val="97821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1A16BC0-453F-982D-3883-91B30FC24F7C}"/>
              </a:ext>
            </a:extLst>
          </p:cNvPr>
          <p:cNvPicPr>
            <a:picLocks noChangeAspect="1"/>
          </p:cNvPicPr>
          <p:nvPr/>
        </p:nvPicPr>
        <p:blipFill>
          <a:blip r:embed="rId2"/>
          <a:srcRect t="10017"/>
          <a:stretch>
            <a:fillRect/>
          </a:stretch>
        </p:blipFill>
        <p:spPr>
          <a:xfrm>
            <a:off x="20" y="1282"/>
            <a:ext cx="12191980" cy="6856718"/>
          </a:xfrm>
          <a:prstGeom prst="rect">
            <a:avLst/>
          </a:prstGeom>
        </p:spPr>
      </p:pic>
    </p:spTree>
    <p:extLst>
      <p:ext uri="{BB962C8B-B14F-4D97-AF65-F5344CB8AC3E}">
        <p14:creationId xmlns:p14="http://schemas.microsoft.com/office/powerpoint/2010/main" val="360742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AI-generated content may be incorrect.">
            <a:extLst>
              <a:ext uri="{FF2B5EF4-FFF2-40B4-BE49-F238E27FC236}">
                <a16:creationId xmlns:a16="http://schemas.microsoft.com/office/drawing/2014/main" id="{95623EDC-FC93-9B07-737B-A48C9B8F9934}"/>
              </a:ext>
            </a:extLst>
          </p:cNvPr>
          <p:cNvPicPr>
            <a:picLocks noChangeAspect="1"/>
          </p:cNvPicPr>
          <p:nvPr/>
        </p:nvPicPr>
        <p:blipFill>
          <a:blip r:embed="rId2"/>
          <a:srcRect t="10375"/>
          <a:stretch>
            <a:fillRect/>
          </a:stretch>
        </p:blipFill>
        <p:spPr>
          <a:xfrm>
            <a:off x="20" y="1282"/>
            <a:ext cx="12191980" cy="6856718"/>
          </a:xfrm>
          <a:prstGeom prst="rect">
            <a:avLst/>
          </a:prstGeom>
        </p:spPr>
      </p:pic>
    </p:spTree>
    <p:extLst>
      <p:ext uri="{BB962C8B-B14F-4D97-AF65-F5344CB8AC3E}">
        <p14:creationId xmlns:p14="http://schemas.microsoft.com/office/powerpoint/2010/main" val="369923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DF3444-8A46-245D-42A6-B00E73A5C017}"/>
              </a:ext>
            </a:extLst>
          </p:cNvPr>
          <p:cNvSpPr txBox="1"/>
          <p:nvPr/>
        </p:nvSpPr>
        <p:spPr>
          <a:xfrm>
            <a:off x="362607" y="243797"/>
            <a:ext cx="11466786" cy="2308324"/>
          </a:xfrm>
          <a:prstGeom prst="rect">
            <a:avLst/>
          </a:prstGeom>
          <a:noFill/>
        </p:spPr>
        <p:txBody>
          <a:bodyPr wrap="square">
            <a:spAutoFit/>
          </a:bodyPr>
          <a:lstStyle/>
          <a:p>
            <a:pPr>
              <a:buNone/>
            </a:pPr>
            <a:r>
              <a:rPr lang="en-US" dirty="0">
                <a:effectLst/>
                <a:latin typeface="Optima" panose="02000503060000020004" pitchFamily="2" charset="0"/>
              </a:rPr>
              <a:t>Ribosomal RNA genes were aligned in an iterative process via PASTA (</a:t>
            </a:r>
            <a:r>
              <a:rPr lang="en-US" dirty="0" err="1">
                <a:effectLst/>
                <a:latin typeface="Optima" panose="02000503060000020004" pitchFamily="2" charset="0"/>
              </a:rPr>
              <a:t>Mirarab</a:t>
            </a:r>
            <a:r>
              <a:rPr lang="en-US" dirty="0">
                <a:effectLst/>
                <a:latin typeface="Optima" panose="02000503060000020004" pitchFamily="2" charset="0"/>
              </a:rPr>
              <a:t> et al. 2014), using MAFFT L-INS-</a:t>
            </a:r>
            <a:r>
              <a:rPr lang="en-US" dirty="0" err="1">
                <a:effectLst/>
                <a:latin typeface="Optima" panose="02000503060000020004" pitchFamily="2" charset="0"/>
              </a:rPr>
              <a:t>i</a:t>
            </a:r>
            <a:r>
              <a:rPr lang="en-US" dirty="0">
                <a:effectLst/>
                <a:latin typeface="Optima" panose="02000503060000020004" pitchFamily="2" charset="0"/>
              </a:rPr>
              <a:t> (Katoh et al. 2009) to align, Opal (Wheeler and </a:t>
            </a:r>
            <a:r>
              <a:rPr lang="en-US" dirty="0" err="1">
                <a:effectLst/>
                <a:latin typeface="Optima" panose="02000503060000020004" pitchFamily="2" charset="0"/>
              </a:rPr>
              <a:t>Kececioglu</a:t>
            </a:r>
            <a:r>
              <a:rPr lang="en-US" dirty="0">
                <a:effectLst/>
                <a:latin typeface="Optima" panose="02000503060000020004" pitchFamily="2" charset="0"/>
              </a:rPr>
              <a:t> 2007) to merge adjacent subset alignments pairs, FASTTREE (Price et al. 2009) to estimate a maximum likelihood (ML) tree, GTR + CAT as the nucleotide substitution model, 50% subproblem, and centroid decomposition with 5 iterations and the best alignment determined by likelihood value. Ambiguously aligned regions were excluded via </a:t>
            </a:r>
            <a:r>
              <a:rPr lang="en-US" dirty="0" err="1">
                <a:effectLst/>
                <a:latin typeface="Optima" panose="02000503060000020004" pitchFamily="2" charset="0"/>
              </a:rPr>
              <a:t>Gblocks</a:t>
            </a:r>
            <a:r>
              <a:rPr lang="en-US" dirty="0">
                <a:effectLst/>
                <a:latin typeface="Optima" panose="02000503060000020004" pitchFamily="2" charset="0"/>
              </a:rPr>
              <a:t> 0.91b (</a:t>
            </a:r>
            <a:r>
              <a:rPr lang="en-US" dirty="0" err="1">
                <a:effectLst/>
                <a:latin typeface="Optima" panose="02000503060000020004" pitchFamily="2" charset="0"/>
              </a:rPr>
              <a:t>Castresana</a:t>
            </a:r>
            <a:r>
              <a:rPr lang="en-US" dirty="0">
                <a:latin typeface="Optima" panose="02000503060000020004" pitchFamily="2" charset="0"/>
              </a:rPr>
              <a:t> </a:t>
            </a:r>
            <a:r>
              <a:rPr lang="en-US" dirty="0">
                <a:effectLst/>
                <a:latin typeface="Optima" panose="02000503060000020004" pitchFamily="2" charset="0"/>
              </a:rPr>
              <a:t>2000), with smaller final blocks, gap positions within final blocks, and less strict flanking positions allowed; alignment of COI was unambiguous (Supplementary</a:t>
            </a:r>
            <a:r>
              <a:rPr lang="en-US" dirty="0">
                <a:latin typeface="Optima" panose="02000503060000020004" pitchFamily="2" charset="0"/>
              </a:rPr>
              <a:t> </a:t>
            </a:r>
            <a:r>
              <a:rPr lang="en-US" dirty="0">
                <a:effectLst/>
                <a:latin typeface="Optima" panose="02000503060000020004" pitchFamily="2" charset="0"/>
              </a:rPr>
              <a:t>Table S3). Putative editing errors were trimmed from GenBank sequence ends (e.g., COI frameshifting indels).</a:t>
            </a:r>
          </a:p>
        </p:txBody>
      </p:sp>
    </p:spTree>
    <p:extLst>
      <p:ext uri="{BB962C8B-B14F-4D97-AF65-F5344CB8AC3E}">
        <p14:creationId xmlns:p14="http://schemas.microsoft.com/office/powerpoint/2010/main" val="410950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1363</TotalTime>
  <Words>1453</Words>
  <Application>Microsoft Macintosh PowerPoint</Application>
  <PresentationFormat>Widescreen</PresentationFormat>
  <Paragraphs>74</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27</cp:revision>
  <dcterms:created xsi:type="dcterms:W3CDTF">2025-08-21T16:53:40Z</dcterms:created>
  <dcterms:modified xsi:type="dcterms:W3CDTF">2025-08-22T15:37:27Z</dcterms:modified>
</cp:coreProperties>
</file>