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94" r:id="rId3"/>
    <p:sldId id="295" r:id="rId4"/>
    <p:sldId id="296" r:id="rId5"/>
    <p:sldId id="297" r:id="rId6"/>
    <p:sldId id="299" r:id="rId7"/>
    <p:sldId id="300" r:id="rId8"/>
    <p:sldId id="301" r:id="rId9"/>
    <p:sldId id="302" r:id="rId10"/>
    <p:sldId id="303" r:id="rId11"/>
    <p:sldId id="304" r:id="rId12"/>
    <p:sldId id="305" r:id="rId13"/>
    <p:sldId id="306" r:id="rId14"/>
    <p:sldId id="307" r:id="rId15"/>
    <p:sldId id="308" r:id="rId16"/>
    <p:sldId id="324" r:id="rId17"/>
    <p:sldId id="257" r:id="rId18"/>
    <p:sldId id="263" r:id="rId19"/>
    <p:sldId id="258" r:id="rId20"/>
    <p:sldId id="259" r:id="rId21"/>
    <p:sldId id="260" r:id="rId22"/>
    <p:sldId id="261"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37FF"/>
    <a:srgbClr val="0096FF"/>
    <a:srgbClr val="FF2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459"/>
    <p:restoredTop sz="94623"/>
  </p:normalViewPr>
  <p:slideViewPr>
    <p:cSldViewPr snapToGrid="0">
      <p:cViewPr varScale="1">
        <p:scale>
          <a:sx n="45" d="100"/>
          <a:sy n="45" d="100"/>
        </p:scale>
        <p:origin x="192" y="10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53876-9326-3F4C-A5E8-FA4D6263B660}" type="datetimeFigureOut">
              <a:rPr lang="en-US" smtClean="0"/>
              <a:t>11/14/25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C37D9-B975-0E4A-B346-E683C6B8CA8D}" type="slidenum">
              <a:rPr lang="en-US" smtClean="0"/>
              <a:t>‹#›</a:t>
            </a:fld>
            <a:endParaRPr lang="en-US"/>
          </a:p>
        </p:txBody>
      </p:sp>
    </p:spTree>
    <p:extLst>
      <p:ext uri="{BB962C8B-B14F-4D97-AF65-F5344CB8AC3E}">
        <p14:creationId xmlns:p14="http://schemas.microsoft.com/office/powerpoint/2010/main" val="105983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C37D9-B975-0E4A-B346-E683C6B8CA8D}" type="slidenum">
              <a:rPr lang="en-US" smtClean="0"/>
              <a:t>1</a:t>
            </a:fld>
            <a:endParaRPr lang="en-US"/>
          </a:p>
        </p:txBody>
      </p:sp>
    </p:spTree>
    <p:extLst>
      <p:ext uri="{BB962C8B-B14F-4D97-AF65-F5344CB8AC3E}">
        <p14:creationId xmlns:p14="http://schemas.microsoft.com/office/powerpoint/2010/main" val="401737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to explain ridge regression</a:t>
            </a:r>
          </a:p>
        </p:txBody>
      </p:sp>
      <p:sp>
        <p:nvSpPr>
          <p:cNvPr id="4" name="Slide Number Placeholder 3"/>
          <p:cNvSpPr>
            <a:spLocks noGrp="1"/>
          </p:cNvSpPr>
          <p:nvPr>
            <p:ph type="sldNum" sz="quarter" idx="5"/>
          </p:nvPr>
        </p:nvSpPr>
        <p:spPr/>
        <p:txBody>
          <a:bodyPr/>
          <a:lstStyle/>
          <a:p>
            <a:fld id="{19BC37D9-B975-0E4A-B346-E683C6B8CA8D}" type="slidenum">
              <a:rPr lang="en-US" smtClean="0"/>
              <a:t>16</a:t>
            </a:fld>
            <a:endParaRPr lang="en-US"/>
          </a:p>
        </p:txBody>
      </p:sp>
    </p:spTree>
    <p:extLst>
      <p:ext uri="{BB962C8B-B14F-4D97-AF65-F5344CB8AC3E}">
        <p14:creationId xmlns:p14="http://schemas.microsoft.com/office/powerpoint/2010/main" val="2999498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823E0-C92B-DCEC-E838-2A64B5E0EC6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396683F-D64C-230F-786E-044533C23E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9089BD-0124-1E7F-BC27-B2B67C716B07}"/>
              </a:ext>
            </a:extLst>
          </p:cNvPr>
          <p:cNvSpPr>
            <a:spLocks noGrp="1"/>
          </p:cNvSpPr>
          <p:nvPr>
            <p:ph type="dt" sz="half" idx="10"/>
          </p:nvPr>
        </p:nvSpPr>
        <p:spPr/>
        <p:txBody>
          <a:bodyPr/>
          <a:lstStyle/>
          <a:p>
            <a:fld id="{08CC7CE6-81EC-D946-8BF6-9A2E1ECD852B}" type="datetimeFigureOut">
              <a:rPr lang="en-US" smtClean="0"/>
              <a:t>11/14/25</a:t>
            </a:fld>
            <a:endParaRPr lang="en-US"/>
          </a:p>
        </p:txBody>
      </p:sp>
      <p:sp>
        <p:nvSpPr>
          <p:cNvPr id="5" name="Footer Placeholder 4">
            <a:extLst>
              <a:ext uri="{FF2B5EF4-FFF2-40B4-BE49-F238E27FC236}">
                <a16:creationId xmlns:a16="http://schemas.microsoft.com/office/drawing/2014/main" id="{B774307D-60D4-9ECE-A8BB-5ADE836C9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79120-04B2-5113-4CB1-2896477FB6F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80894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FEEA-1782-41AE-C700-813459ACAC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3CFA06-67E5-43FF-9A84-78008F50F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EEF51-EB85-B314-65CF-ADCB4AA7643B}"/>
              </a:ext>
            </a:extLst>
          </p:cNvPr>
          <p:cNvSpPr>
            <a:spLocks noGrp="1"/>
          </p:cNvSpPr>
          <p:nvPr>
            <p:ph type="dt" sz="half" idx="10"/>
          </p:nvPr>
        </p:nvSpPr>
        <p:spPr/>
        <p:txBody>
          <a:bodyPr/>
          <a:lstStyle/>
          <a:p>
            <a:fld id="{08CC7CE6-81EC-D946-8BF6-9A2E1ECD852B}" type="datetimeFigureOut">
              <a:rPr lang="en-US" smtClean="0"/>
              <a:t>11/14/25</a:t>
            </a:fld>
            <a:endParaRPr lang="en-US"/>
          </a:p>
        </p:txBody>
      </p:sp>
      <p:sp>
        <p:nvSpPr>
          <p:cNvPr id="5" name="Footer Placeholder 4">
            <a:extLst>
              <a:ext uri="{FF2B5EF4-FFF2-40B4-BE49-F238E27FC236}">
                <a16:creationId xmlns:a16="http://schemas.microsoft.com/office/drawing/2014/main" id="{D73CE055-9003-07E4-7A4F-0FEABAB72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2E2A1-FA6C-6773-1F84-78986DAA315D}"/>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63614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469C5-E7CA-F063-7A45-53F5119F0F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81ECCA-D5D0-E864-8EAB-C3E0FA6841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5649D-CF4C-3772-37D2-1D76DCAF6C18}"/>
              </a:ext>
            </a:extLst>
          </p:cNvPr>
          <p:cNvSpPr>
            <a:spLocks noGrp="1"/>
          </p:cNvSpPr>
          <p:nvPr>
            <p:ph type="dt" sz="half" idx="10"/>
          </p:nvPr>
        </p:nvSpPr>
        <p:spPr/>
        <p:txBody>
          <a:bodyPr/>
          <a:lstStyle/>
          <a:p>
            <a:fld id="{08CC7CE6-81EC-D946-8BF6-9A2E1ECD852B}" type="datetimeFigureOut">
              <a:rPr lang="en-US" smtClean="0"/>
              <a:t>11/14/25</a:t>
            </a:fld>
            <a:endParaRPr lang="en-US"/>
          </a:p>
        </p:txBody>
      </p:sp>
      <p:sp>
        <p:nvSpPr>
          <p:cNvPr id="5" name="Footer Placeholder 4">
            <a:extLst>
              <a:ext uri="{FF2B5EF4-FFF2-40B4-BE49-F238E27FC236}">
                <a16:creationId xmlns:a16="http://schemas.microsoft.com/office/drawing/2014/main" id="{BA222945-3299-FA90-A2A7-DC888A6F5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8E874-CB83-3321-DE79-EF02CDB8F3E0}"/>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46965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498C-5939-C0D3-9D2F-354BC8987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351FFA-D9D4-540B-C00B-36C0D663DD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6DC33-3A6F-299F-FCB3-22DA48E16A85}"/>
              </a:ext>
            </a:extLst>
          </p:cNvPr>
          <p:cNvSpPr>
            <a:spLocks noGrp="1"/>
          </p:cNvSpPr>
          <p:nvPr>
            <p:ph type="dt" sz="half" idx="10"/>
          </p:nvPr>
        </p:nvSpPr>
        <p:spPr/>
        <p:txBody>
          <a:bodyPr/>
          <a:lstStyle/>
          <a:p>
            <a:fld id="{08CC7CE6-81EC-D946-8BF6-9A2E1ECD852B}" type="datetimeFigureOut">
              <a:rPr lang="en-US" smtClean="0"/>
              <a:t>11/14/25</a:t>
            </a:fld>
            <a:endParaRPr lang="en-US"/>
          </a:p>
        </p:txBody>
      </p:sp>
      <p:sp>
        <p:nvSpPr>
          <p:cNvPr id="5" name="Footer Placeholder 4">
            <a:extLst>
              <a:ext uri="{FF2B5EF4-FFF2-40B4-BE49-F238E27FC236}">
                <a16:creationId xmlns:a16="http://schemas.microsoft.com/office/drawing/2014/main" id="{3781FA1D-FFA6-5EFA-C79F-115E3365F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06267-8768-393C-038C-B2390CEDA065}"/>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178482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C40F-BAAF-51B1-02CE-FEA3A43060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428BB8-D824-2219-3F08-9EC0913CF3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5A52DC-76AD-057B-6780-A51A33C82A32}"/>
              </a:ext>
            </a:extLst>
          </p:cNvPr>
          <p:cNvSpPr>
            <a:spLocks noGrp="1"/>
          </p:cNvSpPr>
          <p:nvPr>
            <p:ph type="dt" sz="half" idx="10"/>
          </p:nvPr>
        </p:nvSpPr>
        <p:spPr/>
        <p:txBody>
          <a:bodyPr/>
          <a:lstStyle/>
          <a:p>
            <a:fld id="{08CC7CE6-81EC-D946-8BF6-9A2E1ECD852B}" type="datetimeFigureOut">
              <a:rPr lang="en-US" smtClean="0"/>
              <a:t>11/14/25</a:t>
            </a:fld>
            <a:endParaRPr lang="en-US"/>
          </a:p>
        </p:txBody>
      </p:sp>
      <p:sp>
        <p:nvSpPr>
          <p:cNvPr id="5" name="Footer Placeholder 4">
            <a:extLst>
              <a:ext uri="{FF2B5EF4-FFF2-40B4-BE49-F238E27FC236}">
                <a16:creationId xmlns:a16="http://schemas.microsoft.com/office/drawing/2014/main" id="{F79CFB66-7A05-4B07-1683-C7E15391E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215EA-C77C-EDF9-29BF-8DF1E233E7B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114485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5191-8DBD-B562-0824-AE96F353FD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61628-6513-8407-D94C-B410AE7844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7E5559-AB0A-5158-9CEB-86550504F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A0DB1-669E-1F79-5199-082987766AFB}"/>
              </a:ext>
            </a:extLst>
          </p:cNvPr>
          <p:cNvSpPr>
            <a:spLocks noGrp="1"/>
          </p:cNvSpPr>
          <p:nvPr>
            <p:ph type="dt" sz="half" idx="10"/>
          </p:nvPr>
        </p:nvSpPr>
        <p:spPr/>
        <p:txBody>
          <a:bodyPr/>
          <a:lstStyle/>
          <a:p>
            <a:fld id="{08CC7CE6-81EC-D946-8BF6-9A2E1ECD852B}" type="datetimeFigureOut">
              <a:rPr lang="en-US" smtClean="0"/>
              <a:t>11/14/25</a:t>
            </a:fld>
            <a:endParaRPr lang="en-US"/>
          </a:p>
        </p:txBody>
      </p:sp>
      <p:sp>
        <p:nvSpPr>
          <p:cNvPr id="6" name="Footer Placeholder 5">
            <a:extLst>
              <a:ext uri="{FF2B5EF4-FFF2-40B4-BE49-F238E27FC236}">
                <a16:creationId xmlns:a16="http://schemas.microsoft.com/office/drawing/2014/main" id="{9A366B2C-AB4B-6062-0A77-E3A2AC6190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0C5FA-FE90-4F7B-6A03-82B05CE4E90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00415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A659-E0CA-A9E7-EA08-F3EB4253CF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0EBA43-008D-282B-78AA-713A7666F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0AB9C6-00E3-368F-B4EB-EB387629B5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FF3F53-8818-B40F-71AC-267AD720B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1FD5C-614B-832E-E93B-E6601C537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62CA19-B6B9-57BD-24F9-68326FEA0E04}"/>
              </a:ext>
            </a:extLst>
          </p:cNvPr>
          <p:cNvSpPr>
            <a:spLocks noGrp="1"/>
          </p:cNvSpPr>
          <p:nvPr>
            <p:ph type="dt" sz="half" idx="10"/>
          </p:nvPr>
        </p:nvSpPr>
        <p:spPr/>
        <p:txBody>
          <a:bodyPr/>
          <a:lstStyle/>
          <a:p>
            <a:fld id="{08CC7CE6-81EC-D946-8BF6-9A2E1ECD852B}" type="datetimeFigureOut">
              <a:rPr lang="en-US" smtClean="0"/>
              <a:t>11/14/25</a:t>
            </a:fld>
            <a:endParaRPr lang="en-US"/>
          </a:p>
        </p:txBody>
      </p:sp>
      <p:sp>
        <p:nvSpPr>
          <p:cNvPr id="8" name="Footer Placeholder 7">
            <a:extLst>
              <a:ext uri="{FF2B5EF4-FFF2-40B4-BE49-F238E27FC236}">
                <a16:creationId xmlns:a16="http://schemas.microsoft.com/office/drawing/2014/main" id="{BE93F51C-BBE5-8473-722C-A43F347683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E3045C-89F2-6E5D-8431-C2AB05E33D2E}"/>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409705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7CF34-FCF8-8962-BCE8-C2D469303E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7E61A1-4F3E-D81B-B3E5-D8D1C40F0378}"/>
              </a:ext>
            </a:extLst>
          </p:cNvPr>
          <p:cNvSpPr>
            <a:spLocks noGrp="1"/>
          </p:cNvSpPr>
          <p:nvPr>
            <p:ph type="dt" sz="half" idx="10"/>
          </p:nvPr>
        </p:nvSpPr>
        <p:spPr/>
        <p:txBody>
          <a:bodyPr/>
          <a:lstStyle/>
          <a:p>
            <a:fld id="{08CC7CE6-81EC-D946-8BF6-9A2E1ECD852B}" type="datetimeFigureOut">
              <a:rPr lang="en-US" smtClean="0"/>
              <a:t>11/14/25</a:t>
            </a:fld>
            <a:endParaRPr lang="en-US"/>
          </a:p>
        </p:txBody>
      </p:sp>
      <p:sp>
        <p:nvSpPr>
          <p:cNvPr id="4" name="Footer Placeholder 3">
            <a:extLst>
              <a:ext uri="{FF2B5EF4-FFF2-40B4-BE49-F238E27FC236}">
                <a16:creationId xmlns:a16="http://schemas.microsoft.com/office/drawing/2014/main" id="{40BD8372-24C0-08B3-E069-7E2FAD7689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2731DA-5067-57C2-18A3-4BA340FC140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85388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30A582-1242-054B-5DCF-F6D4A7E86158}"/>
              </a:ext>
            </a:extLst>
          </p:cNvPr>
          <p:cNvSpPr>
            <a:spLocks noGrp="1"/>
          </p:cNvSpPr>
          <p:nvPr>
            <p:ph type="dt" sz="half" idx="10"/>
          </p:nvPr>
        </p:nvSpPr>
        <p:spPr/>
        <p:txBody>
          <a:bodyPr/>
          <a:lstStyle/>
          <a:p>
            <a:fld id="{08CC7CE6-81EC-D946-8BF6-9A2E1ECD852B}" type="datetimeFigureOut">
              <a:rPr lang="en-US" smtClean="0"/>
              <a:t>11/14/25</a:t>
            </a:fld>
            <a:endParaRPr lang="en-US"/>
          </a:p>
        </p:txBody>
      </p:sp>
      <p:sp>
        <p:nvSpPr>
          <p:cNvPr id="3" name="Footer Placeholder 2">
            <a:extLst>
              <a:ext uri="{FF2B5EF4-FFF2-40B4-BE49-F238E27FC236}">
                <a16:creationId xmlns:a16="http://schemas.microsoft.com/office/drawing/2014/main" id="{8D52A333-F34D-33AD-1EC6-609E9A31F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9DBD91-8F78-EA11-086C-9151955889CE}"/>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83058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3B24-099F-F37A-05E1-0C47DEEF1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0CB5BB-0BAC-ABDA-51A4-C08A579E84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DB5C42-76E1-57A0-45A6-2CE7735DA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31E3E-17CA-8152-DAE8-88A2C38F2E7F}"/>
              </a:ext>
            </a:extLst>
          </p:cNvPr>
          <p:cNvSpPr>
            <a:spLocks noGrp="1"/>
          </p:cNvSpPr>
          <p:nvPr>
            <p:ph type="dt" sz="half" idx="10"/>
          </p:nvPr>
        </p:nvSpPr>
        <p:spPr/>
        <p:txBody>
          <a:bodyPr/>
          <a:lstStyle/>
          <a:p>
            <a:fld id="{08CC7CE6-81EC-D946-8BF6-9A2E1ECD852B}" type="datetimeFigureOut">
              <a:rPr lang="en-US" smtClean="0"/>
              <a:t>11/14/25</a:t>
            </a:fld>
            <a:endParaRPr lang="en-US"/>
          </a:p>
        </p:txBody>
      </p:sp>
      <p:sp>
        <p:nvSpPr>
          <p:cNvPr id="6" name="Footer Placeholder 5">
            <a:extLst>
              <a:ext uri="{FF2B5EF4-FFF2-40B4-BE49-F238E27FC236}">
                <a16:creationId xmlns:a16="http://schemas.microsoft.com/office/drawing/2014/main" id="{C6ABA5A5-3C86-CE22-B2EB-478DA2F71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515D76-2F6A-3DB9-0978-4BDD86F38672}"/>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2368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3458-DBC2-10DA-CB0C-D2CF97E942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31225E-7E62-001C-0F7E-4A91C58BE2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51B11C-DB46-272D-F00C-8A9FB4DFE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D799F1-B374-5C61-4E78-705F7D5F2780}"/>
              </a:ext>
            </a:extLst>
          </p:cNvPr>
          <p:cNvSpPr>
            <a:spLocks noGrp="1"/>
          </p:cNvSpPr>
          <p:nvPr>
            <p:ph type="dt" sz="half" idx="10"/>
          </p:nvPr>
        </p:nvSpPr>
        <p:spPr/>
        <p:txBody>
          <a:bodyPr/>
          <a:lstStyle/>
          <a:p>
            <a:fld id="{08CC7CE6-81EC-D946-8BF6-9A2E1ECD852B}" type="datetimeFigureOut">
              <a:rPr lang="en-US" smtClean="0"/>
              <a:t>11/14/25</a:t>
            </a:fld>
            <a:endParaRPr lang="en-US"/>
          </a:p>
        </p:txBody>
      </p:sp>
      <p:sp>
        <p:nvSpPr>
          <p:cNvPr id="6" name="Footer Placeholder 5">
            <a:extLst>
              <a:ext uri="{FF2B5EF4-FFF2-40B4-BE49-F238E27FC236}">
                <a16:creationId xmlns:a16="http://schemas.microsoft.com/office/drawing/2014/main" id="{4ADFD31A-6B08-920C-B5EE-7422D8590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4F4620-E945-0164-3F8A-26293CA7F81A}"/>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91012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D3747-A3D9-BE08-8B94-0CE4CE4F6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E6A6F84-F835-AE6D-4129-88D2007B3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B179D17-5A6B-C730-6851-A4BB307FB3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CC7CE6-81EC-D946-8BF6-9A2E1ECD852B}" type="datetimeFigureOut">
              <a:rPr lang="en-US" smtClean="0"/>
              <a:t>11/14/25</a:t>
            </a:fld>
            <a:endParaRPr lang="en-US"/>
          </a:p>
        </p:txBody>
      </p:sp>
      <p:sp>
        <p:nvSpPr>
          <p:cNvPr id="5" name="Footer Placeholder 4">
            <a:extLst>
              <a:ext uri="{FF2B5EF4-FFF2-40B4-BE49-F238E27FC236}">
                <a16:creationId xmlns:a16="http://schemas.microsoft.com/office/drawing/2014/main" id="{3CFDDAAD-2BD7-3205-8653-FCC58C0396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C634C29-6F5C-AA94-7256-E50FEDE8CB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4B95A0-3964-9F4E-9A32-892D86812290}" type="slidenum">
              <a:rPr lang="en-US" smtClean="0"/>
              <a:t>‹#›</a:t>
            </a:fld>
            <a:endParaRPr lang="en-US"/>
          </a:p>
        </p:txBody>
      </p:sp>
    </p:spTree>
    <p:extLst>
      <p:ext uri="{BB962C8B-B14F-4D97-AF65-F5344CB8AC3E}">
        <p14:creationId xmlns:p14="http://schemas.microsoft.com/office/powerpoint/2010/main" val="2950673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Optima" panose="0200050306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tima" panose="0200050306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tima" panose="0200050306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tima" panose="0200050306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tima" panose="0200050306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tima" panose="0200050306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8E_I4AgsIok?feature=oembed"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75DB12D-2679-00BC-B41A-96075A7155F4}"/>
              </a:ext>
            </a:extLst>
          </p:cNvPr>
          <p:cNvSpPr txBox="1"/>
          <p:nvPr/>
        </p:nvSpPr>
        <p:spPr>
          <a:xfrm>
            <a:off x="7531610" y="2434201"/>
            <a:ext cx="3822189" cy="3742762"/>
          </a:xfrm>
          <a:prstGeom prst="rect">
            <a:avLst/>
          </a:prstGeom>
        </p:spPr>
        <p:txBody>
          <a:bodyPr vert="horz" lIns="91440" tIns="45720" rIns="91440" bIns="45720" rtlCol="0">
            <a:normAutofit/>
          </a:bodyPr>
          <a:lstStyle/>
          <a:p>
            <a:pPr>
              <a:lnSpc>
                <a:spcPct val="90000"/>
              </a:lnSpc>
              <a:spcAft>
                <a:spcPts val="600"/>
              </a:spcAft>
            </a:pPr>
            <a:endParaRPr lang="en-US" sz="2000" dirty="0">
              <a:latin typeface="Optima" panose="02000503060000020004" pitchFamily="2" charset="0"/>
            </a:endParaRPr>
          </a:p>
        </p:txBody>
      </p:sp>
      <p:sp>
        <p:nvSpPr>
          <p:cNvPr id="12" name="TextBox 11">
            <a:extLst>
              <a:ext uri="{FF2B5EF4-FFF2-40B4-BE49-F238E27FC236}">
                <a16:creationId xmlns:a16="http://schemas.microsoft.com/office/drawing/2014/main" id="{23DDA5F9-F3C1-3C39-29CC-569867ED8BA6}"/>
              </a:ext>
            </a:extLst>
          </p:cNvPr>
          <p:cNvSpPr txBox="1"/>
          <p:nvPr/>
        </p:nvSpPr>
        <p:spPr>
          <a:xfrm>
            <a:off x="8268067" y="3895615"/>
            <a:ext cx="3822189" cy="1384995"/>
          </a:xfrm>
          <a:prstGeom prst="rect">
            <a:avLst/>
          </a:prstGeom>
          <a:noFill/>
        </p:spPr>
        <p:txBody>
          <a:bodyPr wrap="square" rtlCol="0">
            <a:spAutoFit/>
          </a:bodyPr>
          <a:lstStyle/>
          <a:p>
            <a:r>
              <a:rPr lang="en-US" sz="2800" dirty="0">
                <a:latin typeface="Optima" panose="02000503060000020004" pitchFamily="2" charset="0"/>
              </a:rPr>
              <a:t>Class focus area: Multivariate morphometrics</a:t>
            </a:r>
          </a:p>
        </p:txBody>
      </p:sp>
      <p:sp>
        <p:nvSpPr>
          <p:cNvPr id="14" name="TextBox 13">
            <a:extLst>
              <a:ext uri="{FF2B5EF4-FFF2-40B4-BE49-F238E27FC236}">
                <a16:creationId xmlns:a16="http://schemas.microsoft.com/office/drawing/2014/main" id="{82FD20D5-11E2-44B2-1413-7BADE1A7D6C3}"/>
              </a:ext>
            </a:extLst>
          </p:cNvPr>
          <p:cNvSpPr txBox="1"/>
          <p:nvPr/>
        </p:nvSpPr>
        <p:spPr>
          <a:xfrm>
            <a:off x="8416920" y="5390296"/>
            <a:ext cx="3524481" cy="461665"/>
          </a:xfrm>
          <a:prstGeom prst="rect">
            <a:avLst/>
          </a:prstGeom>
          <a:noFill/>
        </p:spPr>
        <p:txBody>
          <a:bodyPr wrap="square" rtlCol="0">
            <a:spAutoFit/>
          </a:bodyPr>
          <a:lstStyle/>
          <a:p>
            <a:r>
              <a:rPr lang="en-US" sz="2400" dirty="0">
                <a:latin typeface="Optima" panose="02000503060000020004" pitchFamily="2" charset="0"/>
              </a:rPr>
              <a:t>EEB603: Brian O’Meara</a:t>
            </a:r>
          </a:p>
        </p:txBody>
      </p:sp>
      <p:sp>
        <p:nvSpPr>
          <p:cNvPr id="15" name="TextBox 14">
            <a:extLst>
              <a:ext uri="{FF2B5EF4-FFF2-40B4-BE49-F238E27FC236}">
                <a16:creationId xmlns:a16="http://schemas.microsoft.com/office/drawing/2014/main" id="{234FE4F1-EEF1-18BF-0259-AB9DBD8BD250}"/>
              </a:ext>
            </a:extLst>
          </p:cNvPr>
          <p:cNvSpPr txBox="1"/>
          <p:nvPr/>
        </p:nvSpPr>
        <p:spPr>
          <a:xfrm>
            <a:off x="8565775" y="6189256"/>
            <a:ext cx="3524481" cy="523220"/>
          </a:xfrm>
          <a:prstGeom prst="rect">
            <a:avLst/>
          </a:prstGeom>
          <a:noFill/>
        </p:spPr>
        <p:txBody>
          <a:bodyPr wrap="square" rtlCol="0">
            <a:spAutoFit/>
          </a:bodyPr>
          <a:lstStyle/>
          <a:p>
            <a:r>
              <a:rPr lang="en-US" sz="1400" dirty="0">
                <a:latin typeface="Optima" panose="02000503060000020004" pitchFamily="2" charset="0"/>
              </a:rPr>
              <a:t>All quotes and images from the above paper unless otherwise noted</a:t>
            </a:r>
          </a:p>
        </p:txBody>
      </p:sp>
      <p:sp>
        <p:nvSpPr>
          <p:cNvPr id="10" name="TextBox 9">
            <a:extLst>
              <a:ext uri="{FF2B5EF4-FFF2-40B4-BE49-F238E27FC236}">
                <a16:creationId xmlns:a16="http://schemas.microsoft.com/office/drawing/2014/main" id="{969B1F59-E48E-FBED-CF86-C0CED035C94E}"/>
              </a:ext>
            </a:extLst>
          </p:cNvPr>
          <p:cNvSpPr txBox="1"/>
          <p:nvPr/>
        </p:nvSpPr>
        <p:spPr>
          <a:xfrm>
            <a:off x="101744" y="3787393"/>
            <a:ext cx="7155106" cy="369332"/>
          </a:xfrm>
          <a:prstGeom prst="rect">
            <a:avLst/>
          </a:prstGeom>
          <a:noFill/>
        </p:spPr>
        <p:txBody>
          <a:bodyPr wrap="square" rtlCol="0">
            <a:spAutoFit/>
          </a:bodyPr>
          <a:lstStyle/>
          <a:p>
            <a:r>
              <a:rPr lang="en-US" dirty="0">
                <a:latin typeface="Optima" panose="02000503060000020004" pitchFamily="2" charset="0"/>
              </a:rPr>
              <a:t>https://</a:t>
            </a:r>
            <a:r>
              <a:rPr lang="en-US" dirty="0" err="1">
                <a:latin typeface="Optima" panose="02000503060000020004" pitchFamily="2" charset="0"/>
              </a:rPr>
              <a:t>www.youtube.com</a:t>
            </a:r>
            <a:r>
              <a:rPr lang="en-US" dirty="0">
                <a:latin typeface="Optima" panose="02000503060000020004" pitchFamily="2" charset="0"/>
              </a:rPr>
              <a:t>/</a:t>
            </a:r>
            <a:r>
              <a:rPr lang="en-US" dirty="0" err="1">
                <a:latin typeface="Optima" panose="02000503060000020004" pitchFamily="2" charset="0"/>
              </a:rPr>
              <a:t>watch?v</a:t>
            </a:r>
            <a:r>
              <a:rPr lang="en-US" dirty="0">
                <a:latin typeface="Optima" panose="02000503060000020004" pitchFamily="2" charset="0"/>
              </a:rPr>
              <a:t>=8E_I4AgsIok</a:t>
            </a:r>
          </a:p>
        </p:txBody>
      </p:sp>
      <p:pic>
        <p:nvPicPr>
          <p:cNvPr id="2" name="Online Media 1" descr="The adaptations of sea snakes - The Wonder of Animals: Episode 11 Preview - BBC">
            <a:hlinkClick r:id="" action="ppaction://media"/>
            <a:extLst>
              <a:ext uri="{FF2B5EF4-FFF2-40B4-BE49-F238E27FC236}">
                <a16:creationId xmlns:a16="http://schemas.microsoft.com/office/drawing/2014/main" id="{FC8D4262-5D19-AA9A-0552-2B44D32D7031}"/>
              </a:ext>
            </a:extLst>
          </p:cNvPr>
          <p:cNvPicPr>
            <a:picLocks noRot="1" noChangeAspect="1"/>
          </p:cNvPicPr>
          <p:nvPr>
            <a:videoFile r:link="rId1"/>
          </p:nvPr>
        </p:nvPicPr>
        <p:blipFill>
          <a:blip r:embed="rId4"/>
          <a:stretch>
            <a:fillRect/>
          </a:stretch>
        </p:blipFill>
        <p:spPr>
          <a:xfrm>
            <a:off x="-6893" y="0"/>
            <a:ext cx="6703351" cy="3787393"/>
          </a:xfrm>
          <a:prstGeom prst="rect">
            <a:avLst/>
          </a:prstGeom>
        </p:spPr>
      </p:pic>
      <p:sp>
        <p:nvSpPr>
          <p:cNvPr id="5" name="TextBox 4">
            <a:extLst>
              <a:ext uri="{FF2B5EF4-FFF2-40B4-BE49-F238E27FC236}">
                <a16:creationId xmlns:a16="http://schemas.microsoft.com/office/drawing/2014/main" id="{ABF13A79-EFB1-2305-2B7F-9DAE9B9D9CFB}"/>
              </a:ext>
            </a:extLst>
          </p:cNvPr>
          <p:cNvSpPr txBox="1"/>
          <p:nvPr/>
        </p:nvSpPr>
        <p:spPr>
          <a:xfrm>
            <a:off x="6908800" y="594882"/>
            <a:ext cx="5181456" cy="2031325"/>
          </a:xfrm>
          <a:prstGeom prst="rect">
            <a:avLst/>
          </a:prstGeom>
          <a:noFill/>
        </p:spPr>
        <p:txBody>
          <a:bodyPr wrap="square">
            <a:spAutoFit/>
          </a:bodyPr>
          <a:lstStyle/>
          <a:p>
            <a:r>
              <a:rPr lang="en-US" dirty="0">
                <a:latin typeface="Optima" panose="02000503060000020004" pitchFamily="2" charset="0"/>
              </a:rPr>
              <a:t>Emma Sherratt, Jenna Crowe-Riddell, Alessandro </a:t>
            </a:r>
            <a:r>
              <a:rPr lang="en-US" dirty="0" err="1">
                <a:latin typeface="Optima" panose="02000503060000020004" pitchFamily="2" charset="0"/>
              </a:rPr>
              <a:t>Palci</a:t>
            </a:r>
            <a:r>
              <a:rPr lang="en-US" dirty="0">
                <a:latin typeface="Optima" panose="02000503060000020004" pitchFamily="2" charset="0"/>
              </a:rPr>
              <a:t>, </a:t>
            </a:r>
            <a:r>
              <a:rPr lang="en-US" dirty="0" err="1">
                <a:latin typeface="Optima" panose="02000503060000020004" pitchFamily="2" charset="0"/>
              </a:rPr>
              <a:t>Ammresh</a:t>
            </a:r>
            <a:r>
              <a:rPr lang="en-US" dirty="0">
                <a:latin typeface="Optima" panose="02000503060000020004" pitchFamily="2" charset="0"/>
              </a:rPr>
              <a:t>, Mark N. Hutchinson, Michael S.Y. Lee, Kate L. Sanders. 2025. “Rapid evolution and cranial </a:t>
            </a:r>
            <a:r>
              <a:rPr lang="en-US" dirty="0" err="1">
                <a:latin typeface="Optima" panose="02000503060000020004" pitchFamily="2" charset="0"/>
              </a:rPr>
              <a:t>morphospace</a:t>
            </a:r>
            <a:r>
              <a:rPr lang="en-US" dirty="0">
                <a:latin typeface="Optima" panose="02000503060000020004" pitchFamily="2" charset="0"/>
              </a:rPr>
              <a:t> expansion  during the terrestrial to marine transition in elapid snakes” Evolution, 2025, 0(0), 1–13 https://</a:t>
            </a:r>
            <a:r>
              <a:rPr lang="en-US" dirty="0" err="1">
                <a:latin typeface="Optima" panose="02000503060000020004" pitchFamily="2" charset="0"/>
              </a:rPr>
              <a:t>doi.org</a:t>
            </a:r>
            <a:r>
              <a:rPr lang="en-US" dirty="0">
                <a:latin typeface="Optima" panose="02000503060000020004" pitchFamily="2" charset="0"/>
              </a:rPr>
              <a:t>/10.1093/</a:t>
            </a:r>
            <a:r>
              <a:rPr lang="en-US" dirty="0" err="1">
                <a:latin typeface="Optima" panose="02000503060000020004" pitchFamily="2" charset="0"/>
              </a:rPr>
              <a:t>evolut</a:t>
            </a:r>
            <a:r>
              <a:rPr lang="en-US" dirty="0">
                <a:latin typeface="Optima" panose="02000503060000020004" pitchFamily="2" charset="0"/>
              </a:rPr>
              <a:t>/qpaf180</a:t>
            </a:r>
          </a:p>
        </p:txBody>
      </p:sp>
    </p:spTree>
    <p:extLst>
      <p:ext uri="{BB962C8B-B14F-4D97-AF65-F5344CB8AC3E}">
        <p14:creationId xmlns:p14="http://schemas.microsoft.com/office/powerpoint/2010/main" val="265594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7" name="Line 1"/>
          <p:cNvSpPr>
            <a:spLocks noChangeShapeType="1"/>
          </p:cNvSpPr>
          <p:nvPr/>
        </p:nvSpPr>
        <p:spPr bwMode="auto">
          <a:xfrm rot="10800000" flipH="1">
            <a:off x="6462118" y="1243459"/>
            <a:ext cx="2181076" cy="782464"/>
          </a:xfrm>
          <a:prstGeom prst="line">
            <a:avLst/>
          </a:prstGeom>
          <a:noFill/>
          <a:ln w="25400" cap="flat">
            <a:solidFill>
              <a:srgbClr val="9499A2"/>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940" y="4491633"/>
            <a:ext cx="8995544" cy="955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8089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297" y="1484561"/>
            <a:ext cx="2232422" cy="2339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80900" name="Rectangle 4"/>
          <p:cNvSpPr>
            <a:spLocks/>
          </p:cNvSpPr>
          <p:nvPr/>
        </p:nvSpPr>
        <p:spPr bwMode="auto">
          <a:xfrm>
            <a:off x="8377106" y="709775"/>
            <a:ext cx="661656" cy="768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buSzPct val="155000"/>
              <a:buBlip>
                <a:blip r:embed="rId4"/>
              </a:buBlip>
            </a:pPr>
            <a:r>
              <a:rPr lang="en-US" sz="4992">
                <a:solidFill>
                  <a:srgbClr val="000000"/>
                </a:solidFill>
                <a:latin typeface="Gill Sans" charset="0"/>
                <a:ea typeface="ＭＳ Ｐゴシック" charset="0"/>
                <a:cs typeface="Gill Sans" charset="0"/>
                <a:sym typeface="Gill Sans" charset="0"/>
              </a:rPr>
              <a:t> </a:t>
            </a:r>
          </a:p>
        </p:txBody>
      </p:sp>
      <p:sp>
        <p:nvSpPr>
          <p:cNvPr id="80901" name="Rectangle 5"/>
          <p:cNvSpPr>
            <a:spLocks/>
          </p:cNvSpPr>
          <p:nvPr/>
        </p:nvSpPr>
        <p:spPr bwMode="auto">
          <a:xfrm>
            <a:off x="3549442" y="5774225"/>
            <a:ext cx="5085303" cy="49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3234">
                <a:solidFill>
                  <a:srgbClr val="000000"/>
                </a:solidFill>
                <a:latin typeface="Optima" charset="0"/>
                <a:ea typeface="ＭＳ Ｐゴシック" charset="0"/>
                <a:cs typeface="Optima" charset="0"/>
                <a:sym typeface="Optima" charset="0"/>
              </a:rPr>
              <a:t>Ornstein-Uhlenbeck process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1" name="Rectangle 1"/>
          <p:cNvSpPr>
            <a:spLocks/>
          </p:cNvSpPr>
          <p:nvPr/>
        </p:nvSpPr>
        <p:spPr bwMode="auto">
          <a:xfrm>
            <a:off x="1497211" y="-98227"/>
            <a:ext cx="9215438" cy="6956227"/>
          </a:xfrm>
          <a:prstGeom prst="rect">
            <a:avLst/>
          </a:prstGeom>
          <a:solidFill>
            <a:srgbClr val="FFFFF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1922" name="Line 2"/>
          <p:cNvSpPr>
            <a:spLocks noChangeShapeType="1"/>
          </p:cNvSpPr>
          <p:nvPr/>
        </p:nvSpPr>
        <p:spPr bwMode="auto">
          <a:xfrm>
            <a:off x="1996158" y="521271"/>
            <a:ext cx="3959200" cy="5316512"/>
          </a:xfrm>
          <a:prstGeom prst="line">
            <a:avLst/>
          </a:prstGeom>
          <a:noFill/>
          <a:ln w="1905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1923" name="Line 3"/>
          <p:cNvSpPr>
            <a:spLocks noChangeShapeType="1"/>
          </p:cNvSpPr>
          <p:nvPr/>
        </p:nvSpPr>
        <p:spPr bwMode="auto">
          <a:xfrm rot="10800000" flipH="1">
            <a:off x="5953125" y="522387"/>
            <a:ext cx="3955852" cy="5312048"/>
          </a:xfrm>
          <a:prstGeom prst="line">
            <a:avLst/>
          </a:prstGeom>
          <a:noFill/>
          <a:ln w="1905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1924" name="Line 4"/>
          <p:cNvSpPr>
            <a:spLocks noChangeShapeType="1"/>
          </p:cNvSpPr>
          <p:nvPr/>
        </p:nvSpPr>
        <p:spPr bwMode="auto">
          <a:xfrm rot="10800000" flipH="1">
            <a:off x="2990701" y="524619"/>
            <a:ext cx="991195" cy="1331640"/>
          </a:xfrm>
          <a:prstGeom prst="line">
            <a:avLst/>
          </a:prstGeom>
          <a:noFill/>
          <a:ln w="1905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1925" name="Line 5"/>
          <p:cNvSpPr>
            <a:spLocks noChangeShapeType="1"/>
          </p:cNvSpPr>
          <p:nvPr/>
        </p:nvSpPr>
        <p:spPr bwMode="auto">
          <a:xfrm rot="10800000">
            <a:off x="7877473" y="515690"/>
            <a:ext cx="1005706" cy="1349499"/>
          </a:xfrm>
          <a:prstGeom prst="line">
            <a:avLst/>
          </a:prstGeom>
          <a:noFill/>
          <a:ln w="1905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1926" name="Line 6"/>
          <p:cNvSpPr>
            <a:spLocks noChangeShapeType="1"/>
          </p:cNvSpPr>
          <p:nvPr/>
        </p:nvSpPr>
        <p:spPr bwMode="auto">
          <a:xfrm rot="10800000">
            <a:off x="6370588" y="519039"/>
            <a:ext cx="1785938" cy="2398737"/>
          </a:xfrm>
          <a:prstGeom prst="line">
            <a:avLst/>
          </a:prstGeom>
          <a:noFill/>
          <a:ln w="1905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1927" name="Line 7"/>
          <p:cNvSpPr>
            <a:spLocks noChangeShapeType="1"/>
          </p:cNvSpPr>
          <p:nvPr/>
        </p:nvSpPr>
        <p:spPr bwMode="auto">
          <a:xfrm rot="10800000">
            <a:off x="6370588" y="519038"/>
            <a:ext cx="109389" cy="132829"/>
          </a:xfrm>
          <a:prstGeom prst="line">
            <a:avLst/>
          </a:prstGeom>
          <a:noFill/>
          <a:ln w="190500" cap="flat">
            <a:solidFill>
              <a:srgbClr val="FF0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pic>
        <p:nvPicPr>
          <p:cNvPr id="819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5967263"/>
            <a:ext cx="7393781" cy="688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81929" name="Rectangle 9"/>
          <p:cNvSpPr>
            <a:spLocks/>
          </p:cNvSpPr>
          <p:nvPr/>
        </p:nvSpPr>
        <p:spPr bwMode="auto">
          <a:xfrm>
            <a:off x="2706486" y="6403591"/>
            <a:ext cx="144271" cy="346249"/>
          </a:xfrm>
          <a:prstGeom prst="rect">
            <a:avLst/>
          </a:pr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2250" b="1" i="1">
                <a:solidFill>
                  <a:srgbClr val="FF0000"/>
                </a:solidFill>
                <a:latin typeface="Times" charset="0"/>
                <a:ea typeface="ＭＳ Ｐゴシック" charset="0"/>
                <a:cs typeface="Times" charset="0"/>
                <a:sym typeface="Times" charset="0"/>
              </a:rPr>
              <a:t>1</a:t>
            </a:r>
          </a:p>
        </p:txBody>
      </p:sp>
      <p:sp>
        <p:nvSpPr>
          <p:cNvPr id="81930" name="Rectangle 10"/>
          <p:cNvSpPr>
            <a:spLocks/>
          </p:cNvSpPr>
          <p:nvPr/>
        </p:nvSpPr>
        <p:spPr bwMode="auto">
          <a:xfrm>
            <a:off x="3849486" y="6341083"/>
            <a:ext cx="144271" cy="346249"/>
          </a:xfrm>
          <a:prstGeom prst="rect">
            <a:avLst/>
          </a:pr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2250" b="1" i="1">
                <a:solidFill>
                  <a:srgbClr val="FF0000"/>
                </a:solidFill>
                <a:latin typeface="Times" charset="0"/>
                <a:ea typeface="ＭＳ Ｐゴシック" charset="0"/>
                <a:cs typeface="Times" charset="0"/>
                <a:sym typeface="Times" charset="0"/>
              </a:rPr>
              <a:t>1</a:t>
            </a:r>
          </a:p>
        </p:txBody>
      </p:sp>
      <p:sp>
        <p:nvSpPr>
          <p:cNvPr id="81931" name="Rectangle 11"/>
          <p:cNvSpPr>
            <a:spLocks/>
          </p:cNvSpPr>
          <p:nvPr/>
        </p:nvSpPr>
        <p:spPr bwMode="auto">
          <a:xfrm>
            <a:off x="6471047" y="6273105"/>
            <a:ext cx="312539" cy="410766"/>
          </a:xfrm>
          <a:prstGeom prst="rect">
            <a:avLst/>
          </a:pr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2250" b="1" i="1">
                <a:solidFill>
                  <a:srgbClr val="FF0000"/>
                </a:solidFill>
                <a:latin typeface="Times" charset="0"/>
                <a:ea typeface="ＭＳ Ｐゴシック" charset="0"/>
                <a:cs typeface="Times" charset="0"/>
                <a:sym typeface="Times" charset="0"/>
              </a:rPr>
              <a:t>1</a:t>
            </a:r>
          </a:p>
        </p:txBody>
      </p:sp>
      <p:sp>
        <p:nvSpPr>
          <p:cNvPr id="81932" name="Rectangle 12"/>
          <p:cNvSpPr>
            <a:spLocks/>
          </p:cNvSpPr>
          <p:nvPr/>
        </p:nvSpPr>
        <p:spPr bwMode="auto">
          <a:xfrm>
            <a:off x="7283648" y="6273105"/>
            <a:ext cx="321469" cy="410766"/>
          </a:xfrm>
          <a:prstGeom prst="rect">
            <a:avLst/>
          </a:pr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2250" b="1" i="1">
                <a:solidFill>
                  <a:srgbClr val="FF0000"/>
                </a:solidFill>
                <a:latin typeface="Times" charset="0"/>
                <a:ea typeface="ＭＳ Ｐゴシック" charset="0"/>
                <a:cs typeface="Times" charset="0"/>
                <a:sym typeface="Times" charset="0"/>
              </a:rPr>
              <a:t>1</a:t>
            </a:r>
          </a:p>
        </p:txBody>
      </p:sp>
      <p:sp>
        <p:nvSpPr>
          <p:cNvPr id="81933" name="Rectangle 13"/>
          <p:cNvSpPr>
            <a:spLocks/>
          </p:cNvSpPr>
          <p:nvPr/>
        </p:nvSpPr>
        <p:spPr bwMode="auto">
          <a:xfrm>
            <a:off x="8578453" y="6344543"/>
            <a:ext cx="321469" cy="410766"/>
          </a:xfrm>
          <a:prstGeom prst="rect">
            <a:avLst/>
          </a:pr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2250" b="1" i="1">
                <a:solidFill>
                  <a:srgbClr val="FF0000"/>
                </a:solidFill>
                <a:latin typeface="Times" charset="0"/>
                <a:ea typeface="ＭＳ Ｐゴシック" charset="0"/>
                <a:cs typeface="Times" charset="0"/>
                <a:sym typeface="Times" charset="0"/>
              </a:rPr>
              <a:t>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5" name="Rectangle 1"/>
          <p:cNvSpPr>
            <a:spLocks/>
          </p:cNvSpPr>
          <p:nvPr/>
        </p:nvSpPr>
        <p:spPr bwMode="auto">
          <a:xfrm>
            <a:off x="1497211" y="-98227"/>
            <a:ext cx="9215438" cy="6956227"/>
          </a:xfrm>
          <a:prstGeom prst="rect">
            <a:avLst/>
          </a:prstGeom>
          <a:solidFill>
            <a:srgbClr val="FFFFF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2946" name="Line 2"/>
          <p:cNvSpPr>
            <a:spLocks noChangeShapeType="1"/>
          </p:cNvSpPr>
          <p:nvPr/>
        </p:nvSpPr>
        <p:spPr bwMode="auto">
          <a:xfrm>
            <a:off x="1996158" y="521271"/>
            <a:ext cx="3959200" cy="5316512"/>
          </a:xfrm>
          <a:prstGeom prst="line">
            <a:avLst/>
          </a:prstGeom>
          <a:noFill/>
          <a:ln w="1905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2947" name="Line 3"/>
          <p:cNvSpPr>
            <a:spLocks noChangeShapeType="1"/>
          </p:cNvSpPr>
          <p:nvPr/>
        </p:nvSpPr>
        <p:spPr bwMode="auto">
          <a:xfrm rot="10800000" flipH="1">
            <a:off x="5953125" y="522387"/>
            <a:ext cx="3955852" cy="5312048"/>
          </a:xfrm>
          <a:prstGeom prst="line">
            <a:avLst/>
          </a:prstGeom>
          <a:noFill/>
          <a:ln w="1905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2948" name="Line 4"/>
          <p:cNvSpPr>
            <a:spLocks noChangeShapeType="1"/>
          </p:cNvSpPr>
          <p:nvPr/>
        </p:nvSpPr>
        <p:spPr bwMode="auto">
          <a:xfrm rot="10800000" flipH="1">
            <a:off x="2990701" y="524619"/>
            <a:ext cx="991195" cy="1331640"/>
          </a:xfrm>
          <a:prstGeom prst="line">
            <a:avLst/>
          </a:prstGeom>
          <a:noFill/>
          <a:ln w="1905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2949" name="Line 5"/>
          <p:cNvSpPr>
            <a:spLocks noChangeShapeType="1"/>
          </p:cNvSpPr>
          <p:nvPr/>
        </p:nvSpPr>
        <p:spPr bwMode="auto">
          <a:xfrm rot="10800000">
            <a:off x="7877473" y="515690"/>
            <a:ext cx="1005706" cy="1349499"/>
          </a:xfrm>
          <a:prstGeom prst="line">
            <a:avLst/>
          </a:prstGeom>
          <a:noFill/>
          <a:ln w="1905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2950" name="Line 6"/>
          <p:cNvSpPr>
            <a:spLocks noChangeShapeType="1"/>
          </p:cNvSpPr>
          <p:nvPr/>
        </p:nvSpPr>
        <p:spPr bwMode="auto">
          <a:xfrm rot="10800000">
            <a:off x="6370588" y="519039"/>
            <a:ext cx="1785938" cy="2398737"/>
          </a:xfrm>
          <a:prstGeom prst="line">
            <a:avLst/>
          </a:prstGeom>
          <a:noFill/>
          <a:ln w="1905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2951" name="Line 7"/>
          <p:cNvSpPr>
            <a:spLocks noChangeShapeType="1"/>
          </p:cNvSpPr>
          <p:nvPr/>
        </p:nvSpPr>
        <p:spPr bwMode="auto">
          <a:xfrm rot="10800000">
            <a:off x="6370588" y="519038"/>
            <a:ext cx="109389" cy="132829"/>
          </a:xfrm>
          <a:prstGeom prst="line">
            <a:avLst/>
          </a:prstGeom>
          <a:noFill/>
          <a:ln w="190500" cap="flat">
            <a:solidFill>
              <a:srgbClr val="FF0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pic>
        <p:nvPicPr>
          <p:cNvPr id="829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5967263"/>
            <a:ext cx="7393781" cy="688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82953" name="Rectangle 9"/>
          <p:cNvSpPr>
            <a:spLocks/>
          </p:cNvSpPr>
          <p:nvPr/>
        </p:nvSpPr>
        <p:spPr bwMode="auto">
          <a:xfrm>
            <a:off x="2706486" y="6403591"/>
            <a:ext cx="144271" cy="346249"/>
          </a:xfrm>
          <a:prstGeom prst="rect">
            <a:avLst/>
          </a:pr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2250" b="1" i="1">
                <a:solidFill>
                  <a:srgbClr val="0000FF"/>
                </a:solidFill>
                <a:latin typeface="Times" charset="0"/>
                <a:ea typeface="ＭＳ Ｐゴシック" charset="0"/>
                <a:cs typeface="Times" charset="0"/>
                <a:sym typeface="Times" charset="0"/>
              </a:rPr>
              <a:t>2</a:t>
            </a:r>
          </a:p>
        </p:txBody>
      </p:sp>
      <p:sp>
        <p:nvSpPr>
          <p:cNvPr id="82954" name="Rectangle 10"/>
          <p:cNvSpPr>
            <a:spLocks/>
          </p:cNvSpPr>
          <p:nvPr/>
        </p:nvSpPr>
        <p:spPr bwMode="auto">
          <a:xfrm>
            <a:off x="3849486" y="6341083"/>
            <a:ext cx="144271" cy="346249"/>
          </a:xfrm>
          <a:prstGeom prst="rect">
            <a:avLst/>
          </a:pr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2250" b="1" i="1">
                <a:solidFill>
                  <a:srgbClr val="0000FF"/>
                </a:solidFill>
                <a:latin typeface="Times" charset="0"/>
                <a:ea typeface="ＭＳ Ｐゴシック" charset="0"/>
                <a:cs typeface="Times" charset="0"/>
                <a:sym typeface="Times" charset="0"/>
              </a:rPr>
              <a:t>2</a:t>
            </a:r>
          </a:p>
        </p:txBody>
      </p:sp>
      <p:sp>
        <p:nvSpPr>
          <p:cNvPr id="82955" name="Rectangle 11"/>
          <p:cNvSpPr>
            <a:spLocks/>
          </p:cNvSpPr>
          <p:nvPr/>
        </p:nvSpPr>
        <p:spPr bwMode="auto">
          <a:xfrm>
            <a:off x="6471047" y="6273105"/>
            <a:ext cx="312539" cy="410766"/>
          </a:xfrm>
          <a:prstGeom prst="rect">
            <a:avLst/>
          </a:pr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2250" b="1" i="1">
                <a:solidFill>
                  <a:srgbClr val="0000FF"/>
                </a:solidFill>
                <a:latin typeface="Times" charset="0"/>
                <a:ea typeface="ＭＳ Ｐゴシック" charset="0"/>
                <a:cs typeface="Times" charset="0"/>
                <a:sym typeface="Times" charset="0"/>
              </a:rPr>
              <a:t>2</a:t>
            </a:r>
          </a:p>
        </p:txBody>
      </p:sp>
      <p:sp>
        <p:nvSpPr>
          <p:cNvPr id="82956" name="Rectangle 12"/>
          <p:cNvSpPr>
            <a:spLocks/>
          </p:cNvSpPr>
          <p:nvPr/>
        </p:nvSpPr>
        <p:spPr bwMode="auto">
          <a:xfrm>
            <a:off x="7283648" y="6273105"/>
            <a:ext cx="321469" cy="410766"/>
          </a:xfrm>
          <a:prstGeom prst="rect">
            <a:avLst/>
          </a:pr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2250" b="1" i="1">
                <a:solidFill>
                  <a:srgbClr val="0000FF"/>
                </a:solidFill>
                <a:latin typeface="Times" charset="0"/>
                <a:ea typeface="ＭＳ Ｐゴシック" charset="0"/>
                <a:cs typeface="Times" charset="0"/>
                <a:sym typeface="Times" charset="0"/>
              </a:rPr>
              <a:t>2</a:t>
            </a:r>
          </a:p>
        </p:txBody>
      </p:sp>
      <p:sp>
        <p:nvSpPr>
          <p:cNvPr id="82957" name="Rectangle 13"/>
          <p:cNvSpPr>
            <a:spLocks/>
          </p:cNvSpPr>
          <p:nvPr/>
        </p:nvSpPr>
        <p:spPr bwMode="auto">
          <a:xfrm>
            <a:off x="8578453" y="6344543"/>
            <a:ext cx="321469" cy="410766"/>
          </a:xfrm>
          <a:prstGeom prst="rect">
            <a:avLst/>
          </a:pr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2250" b="1" i="1">
                <a:solidFill>
                  <a:srgbClr val="0000FF"/>
                </a:solidFill>
                <a:latin typeface="Times" charset="0"/>
                <a:ea typeface="ＭＳ Ｐゴシック" charset="0"/>
                <a:cs typeface="Times" charset="0"/>
                <a:sym typeface="Times" charset="0"/>
              </a:rPr>
              <a:t>2</a:t>
            </a:r>
          </a:p>
        </p:txBody>
      </p:sp>
      <p:sp>
        <p:nvSpPr>
          <p:cNvPr id="82958" name="Line 14"/>
          <p:cNvSpPr>
            <a:spLocks noChangeShapeType="1"/>
          </p:cNvSpPr>
          <p:nvPr/>
        </p:nvSpPr>
        <p:spPr bwMode="auto">
          <a:xfrm rot="10800000">
            <a:off x="6468815" y="652984"/>
            <a:ext cx="162967" cy="213196"/>
          </a:xfrm>
          <a:prstGeom prst="line">
            <a:avLst/>
          </a:prstGeom>
          <a:noFill/>
          <a:ln w="190500" cap="flat">
            <a:solidFill>
              <a:srgbClr val="0000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69" name="Rectangle 1"/>
          <p:cNvSpPr>
            <a:spLocks/>
          </p:cNvSpPr>
          <p:nvPr/>
        </p:nvSpPr>
        <p:spPr bwMode="auto">
          <a:xfrm>
            <a:off x="1497211" y="-98227"/>
            <a:ext cx="9215438" cy="6956227"/>
          </a:xfrm>
          <a:prstGeom prst="rect">
            <a:avLst/>
          </a:prstGeom>
          <a:solidFill>
            <a:srgbClr val="FFFFF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3970" name="Line 2"/>
          <p:cNvSpPr>
            <a:spLocks noChangeShapeType="1"/>
          </p:cNvSpPr>
          <p:nvPr/>
        </p:nvSpPr>
        <p:spPr bwMode="auto">
          <a:xfrm>
            <a:off x="1996158" y="521271"/>
            <a:ext cx="3959200" cy="5316512"/>
          </a:xfrm>
          <a:prstGeom prst="line">
            <a:avLst/>
          </a:prstGeom>
          <a:noFill/>
          <a:ln w="1905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3971" name="Line 3"/>
          <p:cNvSpPr>
            <a:spLocks noChangeShapeType="1"/>
          </p:cNvSpPr>
          <p:nvPr/>
        </p:nvSpPr>
        <p:spPr bwMode="auto">
          <a:xfrm rot="10800000" flipH="1">
            <a:off x="5953125" y="522387"/>
            <a:ext cx="3955852" cy="5312048"/>
          </a:xfrm>
          <a:prstGeom prst="line">
            <a:avLst/>
          </a:prstGeom>
          <a:noFill/>
          <a:ln w="1905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3972" name="Line 4"/>
          <p:cNvSpPr>
            <a:spLocks noChangeShapeType="1"/>
          </p:cNvSpPr>
          <p:nvPr/>
        </p:nvSpPr>
        <p:spPr bwMode="auto">
          <a:xfrm rot="10800000" flipH="1">
            <a:off x="2990701" y="524619"/>
            <a:ext cx="991195" cy="1331640"/>
          </a:xfrm>
          <a:prstGeom prst="line">
            <a:avLst/>
          </a:prstGeom>
          <a:noFill/>
          <a:ln w="1905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3973" name="Line 5"/>
          <p:cNvSpPr>
            <a:spLocks noChangeShapeType="1"/>
          </p:cNvSpPr>
          <p:nvPr/>
        </p:nvSpPr>
        <p:spPr bwMode="auto">
          <a:xfrm rot="10800000">
            <a:off x="7877473" y="515690"/>
            <a:ext cx="1005706" cy="1349499"/>
          </a:xfrm>
          <a:prstGeom prst="line">
            <a:avLst/>
          </a:prstGeom>
          <a:noFill/>
          <a:ln w="1905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3974" name="Line 6"/>
          <p:cNvSpPr>
            <a:spLocks noChangeShapeType="1"/>
          </p:cNvSpPr>
          <p:nvPr/>
        </p:nvSpPr>
        <p:spPr bwMode="auto">
          <a:xfrm rot="10800000">
            <a:off x="6370588" y="519039"/>
            <a:ext cx="1785938" cy="2398737"/>
          </a:xfrm>
          <a:prstGeom prst="line">
            <a:avLst/>
          </a:prstGeom>
          <a:noFill/>
          <a:ln w="190500" cap="flat">
            <a:solidFill>
              <a:srgbClr val="FC6708"/>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3975" name="Line 7"/>
          <p:cNvSpPr>
            <a:spLocks noChangeShapeType="1"/>
          </p:cNvSpPr>
          <p:nvPr/>
        </p:nvSpPr>
        <p:spPr bwMode="auto">
          <a:xfrm rot="10800000">
            <a:off x="6370588" y="519038"/>
            <a:ext cx="109389" cy="132829"/>
          </a:xfrm>
          <a:prstGeom prst="line">
            <a:avLst/>
          </a:prstGeom>
          <a:noFill/>
          <a:ln w="190500" cap="flat">
            <a:solidFill>
              <a:srgbClr val="FF0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pic>
        <p:nvPicPr>
          <p:cNvPr id="839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5967263"/>
            <a:ext cx="7393781" cy="688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83977" name="Rectangle 9"/>
          <p:cNvSpPr>
            <a:spLocks/>
          </p:cNvSpPr>
          <p:nvPr/>
        </p:nvSpPr>
        <p:spPr bwMode="auto">
          <a:xfrm>
            <a:off x="2706486" y="6403591"/>
            <a:ext cx="144271" cy="346249"/>
          </a:xfrm>
          <a:prstGeom prst="rect">
            <a:avLst/>
          </a:pr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2250" b="1" i="1">
                <a:solidFill>
                  <a:srgbClr val="FF8000"/>
                </a:solidFill>
                <a:latin typeface="Times" charset="0"/>
                <a:ea typeface="ＭＳ Ｐゴシック" charset="0"/>
                <a:cs typeface="Times" charset="0"/>
                <a:sym typeface="Times" charset="0"/>
              </a:rPr>
              <a:t>3</a:t>
            </a:r>
          </a:p>
        </p:txBody>
      </p:sp>
      <p:sp>
        <p:nvSpPr>
          <p:cNvPr id="83978" name="Rectangle 10"/>
          <p:cNvSpPr>
            <a:spLocks/>
          </p:cNvSpPr>
          <p:nvPr/>
        </p:nvSpPr>
        <p:spPr bwMode="auto">
          <a:xfrm>
            <a:off x="3849486" y="6341083"/>
            <a:ext cx="144271" cy="346249"/>
          </a:xfrm>
          <a:prstGeom prst="rect">
            <a:avLst/>
          </a:pr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2250" b="1" i="1">
                <a:solidFill>
                  <a:srgbClr val="FF8000"/>
                </a:solidFill>
                <a:latin typeface="Times" charset="0"/>
                <a:ea typeface="ＭＳ Ｐゴシック" charset="0"/>
                <a:cs typeface="Times" charset="0"/>
                <a:sym typeface="Times" charset="0"/>
              </a:rPr>
              <a:t>3</a:t>
            </a:r>
          </a:p>
        </p:txBody>
      </p:sp>
      <p:sp>
        <p:nvSpPr>
          <p:cNvPr id="83979" name="Rectangle 11"/>
          <p:cNvSpPr>
            <a:spLocks/>
          </p:cNvSpPr>
          <p:nvPr/>
        </p:nvSpPr>
        <p:spPr bwMode="auto">
          <a:xfrm>
            <a:off x="6471047" y="6273105"/>
            <a:ext cx="312539" cy="410766"/>
          </a:xfrm>
          <a:prstGeom prst="rect">
            <a:avLst/>
          </a:pr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2250" b="1" i="1">
                <a:solidFill>
                  <a:srgbClr val="FF8000"/>
                </a:solidFill>
                <a:latin typeface="Times" charset="0"/>
                <a:ea typeface="ＭＳ Ｐゴシック" charset="0"/>
                <a:cs typeface="Times" charset="0"/>
                <a:sym typeface="Times" charset="0"/>
              </a:rPr>
              <a:t>3</a:t>
            </a:r>
          </a:p>
        </p:txBody>
      </p:sp>
      <p:sp>
        <p:nvSpPr>
          <p:cNvPr id="83980" name="Rectangle 12"/>
          <p:cNvSpPr>
            <a:spLocks/>
          </p:cNvSpPr>
          <p:nvPr/>
        </p:nvSpPr>
        <p:spPr bwMode="auto">
          <a:xfrm>
            <a:off x="7283648" y="6273105"/>
            <a:ext cx="321469" cy="410766"/>
          </a:xfrm>
          <a:prstGeom prst="rect">
            <a:avLst/>
          </a:pr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2250" b="1" i="1">
                <a:solidFill>
                  <a:srgbClr val="FF8000"/>
                </a:solidFill>
                <a:latin typeface="Times" charset="0"/>
                <a:ea typeface="ＭＳ Ｐゴシック" charset="0"/>
                <a:cs typeface="Times" charset="0"/>
                <a:sym typeface="Times" charset="0"/>
              </a:rPr>
              <a:t>3</a:t>
            </a:r>
          </a:p>
        </p:txBody>
      </p:sp>
      <p:sp>
        <p:nvSpPr>
          <p:cNvPr id="83981" name="Rectangle 13"/>
          <p:cNvSpPr>
            <a:spLocks/>
          </p:cNvSpPr>
          <p:nvPr/>
        </p:nvSpPr>
        <p:spPr bwMode="auto">
          <a:xfrm>
            <a:off x="8578453" y="6344543"/>
            <a:ext cx="321469" cy="410766"/>
          </a:xfrm>
          <a:prstGeom prst="rect">
            <a:avLst/>
          </a:pr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2250" b="1" i="1">
                <a:solidFill>
                  <a:srgbClr val="FF8000"/>
                </a:solidFill>
                <a:latin typeface="Times" charset="0"/>
                <a:ea typeface="ＭＳ Ｐゴシック" charset="0"/>
                <a:cs typeface="Times" charset="0"/>
                <a:sym typeface="Times" charset="0"/>
              </a:rPr>
              <a:t>3</a:t>
            </a:r>
          </a:p>
        </p:txBody>
      </p:sp>
      <p:sp>
        <p:nvSpPr>
          <p:cNvPr id="83982" name="Line 14"/>
          <p:cNvSpPr>
            <a:spLocks noChangeShapeType="1"/>
          </p:cNvSpPr>
          <p:nvPr/>
        </p:nvSpPr>
        <p:spPr bwMode="auto">
          <a:xfrm rot="10800000">
            <a:off x="6468815" y="652984"/>
            <a:ext cx="162967" cy="213196"/>
          </a:xfrm>
          <a:prstGeom prst="line">
            <a:avLst/>
          </a:prstGeom>
          <a:noFill/>
          <a:ln w="190500" cap="flat">
            <a:solidFill>
              <a:srgbClr val="0000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3983" name="Line 15"/>
          <p:cNvSpPr>
            <a:spLocks noChangeShapeType="1"/>
          </p:cNvSpPr>
          <p:nvPr/>
        </p:nvSpPr>
        <p:spPr bwMode="auto">
          <a:xfrm rot="10800000" flipH="1">
            <a:off x="7772549" y="2321719"/>
            <a:ext cx="805904" cy="1060400"/>
          </a:xfrm>
          <a:prstGeom prst="line">
            <a:avLst/>
          </a:prstGeom>
          <a:noFill/>
          <a:ln w="190500" cap="flat">
            <a:solidFill>
              <a:srgbClr val="FC6708"/>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3" name="Rectangle 1"/>
          <p:cNvSpPr>
            <a:spLocks/>
          </p:cNvSpPr>
          <p:nvPr/>
        </p:nvSpPr>
        <p:spPr bwMode="auto">
          <a:xfrm>
            <a:off x="1497211" y="-98227"/>
            <a:ext cx="9215438" cy="6956227"/>
          </a:xfrm>
          <a:prstGeom prst="rect">
            <a:avLst/>
          </a:prstGeom>
          <a:solidFill>
            <a:srgbClr val="FFFFF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4994" name="Line 2"/>
          <p:cNvSpPr>
            <a:spLocks noChangeShapeType="1"/>
          </p:cNvSpPr>
          <p:nvPr/>
        </p:nvSpPr>
        <p:spPr bwMode="auto">
          <a:xfrm>
            <a:off x="1996158" y="521271"/>
            <a:ext cx="3959200" cy="5316512"/>
          </a:xfrm>
          <a:prstGeom prst="line">
            <a:avLst/>
          </a:prstGeom>
          <a:noFill/>
          <a:ln w="1905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4995" name="Line 3"/>
          <p:cNvSpPr>
            <a:spLocks noChangeShapeType="1"/>
          </p:cNvSpPr>
          <p:nvPr/>
        </p:nvSpPr>
        <p:spPr bwMode="auto">
          <a:xfrm rot="10800000" flipH="1">
            <a:off x="5953125" y="522387"/>
            <a:ext cx="3955852" cy="5312048"/>
          </a:xfrm>
          <a:prstGeom prst="line">
            <a:avLst/>
          </a:prstGeom>
          <a:noFill/>
          <a:ln w="1905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4996" name="Line 4"/>
          <p:cNvSpPr>
            <a:spLocks noChangeShapeType="1"/>
          </p:cNvSpPr>
          <p:nvPr/>
        </p:nvSpPr>
        <p:spPr bwMode="auto">
          <a:xfrm rot="10800000" flipH="1">
            <a:off x="2990701" y="524619"/>
            <a:ext cx="991195" cy="1331640"/>
          </a:xfrm>
          <a:prstGeom prst="line">
            <a:avLst/>
          </a:prstGeom>
          <a:noFill/>
          <a:ln w="1905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4997" name="Line 5"/>
          <p:cNvSpPr>
            <a:spLocks noChangeShapeType="1"/>
          </p:cNvSpPr>
          <p:nvPr/>
        </p:nvSpPr>
        <p:spPr bwMode="auto">
          <a:xfrm rot="10800000">
            <a:off x="7877473" y="515690"/>
            <a:ext cx="1005706" cy="1349499"/>
          </a:xfrm>
          <a:prstGeom prst="line">
            <a:avLst/>
          </a:prstGeom>
          <a:noFill/>
          <a:ln w="190500" cap="flat">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4998" name="Line 6"/>
          <p:cNvSpPr>
            <a:spLocks noChangeShapeType="1"/>
          </p:cNvSpPr>
          <p:nvPr/>
        </p:nvSpPr>
        <p:spPr bwMode="auto">
          <a:xfrm rot="10800000">
            <a:off x="6370588" y="519039"/>
            <a:ext cx="1785938" cy="2398737"/>
          </a:xfrm>
          <a:prstGeom prst="line">
            <a:avLst/>
          </a:prstGeom>
          <a:noFill/>
          <a:ln w="190500" cap="flat">
            <a:solidFill>
              <a:srgbClr val="FC6708"/>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4999" name="Line 7"/>
          <p:cNvSpPr>
            <a:spLocks noChangeShapeType="1"/>
          </p:cNvSpPr>
          <p:nvPr/>
        </p:nvSpPr>
        <p:spPr bwMode="auto">
          <a:xfrm rot="10800000">
            <a:off x="6370588" y="519038"/>
            <a:ext cx="109389" cy="132829"/>
          </a:xfrm>
          <a:prstGeom prst="line">
            <a:avLst/>
          </a:prstGeom>
          <a:noFill/>
          <a:ln w="190500" cap="flat">
            <a:solidFill>
              <a:srgbClr val="FF0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pic>
        <p:nvPicPr>
          <p:cNvPr id="8500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5967263"/>
            <a:ext cx="7393781" cy="688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85001" name="Rectangle 9"/>
          <p:cNvSpPr>
            <a:spLocks/>
          </p:cNvSpPr>
          <p:nvPr/>
        </p:nvSpPr>
        <p:spPr bwMode="auto">
          <a:xfrm>
            <a:off x="2706486" y="6403591"/>
            <a:ext cx="144271" cy="346249"/>
          </a:xfrm>
          <a:prstGeom prst="rect">
            <a:avLst/>
          </a:pr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2250" b="1" i="1">
                <a:solidFill>
                  <a:srgbClr val="FF8000"/>
                </a:solidFill>
                <a:latin typeface="Times" charset="0"/>
                <a:ea typeface="ＭＳ Ｐゴシック" charset="0"/>
                <a:cs typeface="Times" charset="0"/>
                <a:sym typeface="Times" charset="0"/>
              </a:rPr>
              <a:t>3</a:t>
            </a:r>
          </a:p>
        </p:txBody>
      </p:sp>
      <p:sp>
        <p:nvSpPr>
          <p:cNvPr id="85002" name="Rectangle 10"/>
          <p:cNvSpPr>
            <a:spLocks/>
          </p:cNvSpPr>
          <p:nvPr/>
        </p:nvSpPr>
        <p:spPr bwMode="auto">
          <a:xfrm>
            <a:off x="3849486" y="6341083"/>
            <a:ext cx="144271" cy="346249"/>
          </a:xfrm>
          <a:prstGeom prst="rect">
            <a:avLst/>
          </a:pr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2250" b="1" i="1">
                <a:solidFill>
                  <a:srgbClr val="FF8000"/>
                </a:solidFill>
                <a:latin typeface="Times" charset="0"/>
                <a:ea typeface="ＭＳ Ｐゴシック" charset="0"/>
                <a:cs typeface="Times" charset="0"/>
                <a:sym typeface="Times" charset="0"/>
              </a:rPr>
              <a:t>3</a:t>
            </a:r>
          </a:p>
        </p:txBody>
      </p:sp>
      <p:sp>
        <p:nvSpPr>
          <p:cNvPr id="85003" name="Rectangle 11"/>
          <p:cNvSpPr>
            <a:spLocks/>
          </p:cNvSpPr>
          <p:nvPr/>
        </p:nvSpPr>
        <p:spPr bwMode="auto">
          <a:xfrm>
            <a:off x="6471047" y="6273105"/>
            <a:ext cx="312539" cy="410766"/>
          </a:xfrm>
          <a:prstGeom prst="rect">
            <a:avLst/>
          </a:pr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2250" b="1" i="1">
                <a:solidFill>
                  <a:srgbClr val="FF8000"/>
                </a:solidFill>
                <a:latin typeface="Times" charset="0"/>
                <a:ea typeface="ＭＳ Ｐゴシック" charset="0"/>
                <a:cs typeface="Times" charset="0"/>
                <a:sym typeface="Times" charset="0"/>
              </a:rPr>
              <a:t>3</a:t>
            </a:r>
          </a:p>
        </p:txBody>
      </p:sp>
      <p:sp>
        <p:nvSpPr>
          <p:cNvPr id="85004" name="Rectangle 12"/>
          <p:cNvSpPr>
            <a:spLocks/>
          </p:cNvSpPr>
          <p:nvPr/>
        </p:nvSpPr>
        <p:spPr bwMode="auto">
          <a:xfrm>
            <a:off x="7283648" y="6273105"/>
            <a:ext cx="321469" cy="410766"/>
          </a:xfrm>
          <a:prstGeom prst="rect">
            <a:avLst/>
          </a:pr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2250" b="1" i="1">
                <a:solidFill>
                  <a:srgbClr val="FF8000"/>
                </a:solidFill>
                <a:latin typeface="Times" charset="0"/>
                <a:ea typeface="ＭＳ Ｐゴシック" charset="0"/>
                <a:cs typeface="Times" charset="0"/>
                <a:sym typeface="Times" charset="0"/>
              </a:rPr>
              <a:t>3</a:t>
            </a:r>
          </a:p>
        </p:txBody>
      </p:sp>
      <p:sp>
        <p:nvSpPr>
          <p:cNvPr id="85005" name="Rectangle 13"/>
          <p:cNvSpPr>
            <a:spLocks/>
          </p:cNvSpPr>
          <p:nvPr/>
        </p:nvSpPr>
        <p:spPr bwMode="auto">
          <a:xfrm>
            <a:off x="8578453" y="6344543"/>
            <a:ext cx="321469" cy="410766"/>
          </a:xfrm>
          <a:prstGeom prst="rect">
            <a:avLst/>
          </a:prstGeom>
          <a:solidFill>
            <a:srgbClr val="FFFFF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2250" b="1" i="1">
                <a:solidFill>
                  <a:srgbClr val="FF8000"/>
                </a:solidFill>
                <a:latin typeface="Times" charset="0"/>
                <a:ea typeface="ＭＳ Ｐゴシック" charset="0"/>
                <a:cs typeface="Times" charset="0"/>
                <a:sym typeface="Times" charset="0"/>
              </a:rPr>
              <a:t>3</a:t>
            </a:r>
          </a:p>
        </p:txBody>
      </p:sp>
      <p:sp>
        <p:nvSpPr>
          <p:cNvPr id="85006" name="Line 14"/>
          <p:cNvSpPr>
            <a:spLocks noChangeShapeType="1"/>
          </p:cNvSpPr>
          <p:nvPr/>
        </p:nvSpPr>
        <p:spPr bwMode="auto">
          <a:xfrm rot="10800000">
            <a:off x="6468815" y="652984"/>
            <a:ext cx="162967" cy="213196"/>
          </a:xfrm>
          <a:prstGeom prst="line">
            <a:avLst/>
          </a:prstGeom>
          <a:noFill/>
          <a:ln w="190500" cap="flat">
            <a:solidFill>
              <a:srgbClr val="0000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5007" name="Line 15"/>
          <p:cNvSpPr>
            <a:spLocks noChangeShapeType="1"/>
          </p:cNvSpPr>
          <p:nvPr/>
        </p:nvSpPr>
        <p:spPr bwMode="auto">
          <a:xfrm rot="10800000" flipH="1">
            <a:off x="7772549" y="2321719"/>
            <a:ext cx="805904" cy="1060400"/>
          </a:xfrm>
          <a:prstGeom prst="line">
            <a:avLst/>
          </a:prstGeom>
          <a:noFill/>
          <a:ln w="190500" cap="flat">
            <a:solidFill>
              <a:srgbClr val="FC6708"/>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5008" name="Rectangle 16"/>
          <p:cNvSpPr>
            <a:spLocks/>
          </p:cNvSpPr>
          <p:nvPr/>
        </p:nvSpPr>
        <p:spPr bwMode="auto">
          <a:xfrm>
            <a:off x="1497211" y="133945"/>
            <a:ext cx="9295805" cy="6822281"/>
          </a:xfrm>
          <a:prstGeom prst="rect">
            <a:avLst/>
          </a:prstGeom>
          <a:solidFill>
            <a:srgbClr val="FFFFFF">
              <a:alpha val="49803"/>
            </a:srgb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85009" name="Rectangle 17"/>
          <p:cNvSpPr>
            <a:spLocks/>
          </p:cNvSpPr>
          <p:nvPr/>
        </p:nvSpPr>
        <p:spPr bwMode="auto">
          <a:xfrm>
            <a:off x="3877505" y="2213744"/>
            <a:ext cx="3624390" cy="724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4570">
                <a:solidFill>
                  <a:srgbClr val="000000"/>
                </a:solidFill>
                <a:latin typeface="Optima" charset="0"/>
                <a:ea typeface="ＭＳ Ｐゴシック" charset="0"/>
                <a:cs typeface="Optima" charset="0"/>
                <a:sym typeface="Optima" charset="0"/>
              </a:rPr>
              <a:t>And so </a:t>
            </a:r>
            <a:r>
              <a:rPr lang="en-US" sz="4711">
                <a:solidFill>
                  <a:srgbClr val="000000"/>
                </a:solidFill>
                <a:latin typeface="Optima" charset="0"/>
                <a:ea typeface="ＭＳ Ｐゴシック" charset="0"/>
                <a:cs typeface="Optima" charset="0"/>
                <a:sym typeface="Optima" charset="0"/>
              </a:rPr>
              <a:t>forth</a:t>
            </a:r>
            <a:r>
              <a:rPr lang="en-US" sz="4570">
                <a:solidFill>
                  <a:srgbClr val="000000"/>
                </a:solidFill>
                <a:latin typeface="Optima" charset="0"/>
                <a:ea typeface="ＭＳ Ｐゴシック" charset="0"/>
                <a:cs typeface="Optima" charset="0"/>
                <a:sym typeface="Optima"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6017" name="Group 1"/>
          <p:cNvGraphicFramePr>
            <a:graphicFrameLocks noGrp="1"/>
          </p:cNvGraphicFramePr>
          <p:nvPr/>
        </p:nvGraphicFramePr>
        <p:xfrm>
          <a:off x="1647900" y="97111"/>
          <a:ext cx="8912943" cy="5685980"/>
        </p:xfrm>
        <a:graphic>
          <a:graphicData uri="http://schemas.openxmlformats.org/drawingml/2006/table">
            <a:tbl>
              <a:tblPr/>
              <a:tblGrid>
                <a:gridCol w="977801">
                  <a:extLst>
                    <a:ext uri="{9D8B030D-6E8A-4147-A177-3AD203B41FA5}">
                      <a16:colId xmlns:a16="http://schemas.microsoft.com/office/drawing/2014/main" val="20000"/>
                    </a:ext>
                  </a:extLst>
                </a:gridCol>
                <a:gridCol w="1238994">
                  <a:extLst>
                    <a:ext uri="{9D8B030D-6E8A-4147-A177-3AD203B41FA5}">
                      <a16:colId xmlns:a16="http://schemas.microsoft.com/office/drawing/2014/main" val="20001"/>
                    </a:ext>
                  </a:extLst>
                </a:gridCol>
                <a:gridCol w="1732359">
                  <a:extLst>
                    <a:ext uri="{9D8B030D-6E8A-4147-A177-3AD203B41FA5}">
                      <a16:colId xmlns:a16="http://schemas.microsoft.com/office/drawing/2014/main" val="20002"/>
                    </a:ext>
                  </a:extLst>
                </a:gridCol>
                <a:gridCol w="1691059">
                  <a:extLst>
                    <a:ext uri="{9D8B030D-6E8A-4147-A177-3AD203B41FA5}">
                      <a16:colId xmlns:a16="http://schemas.microsoft.com/office/drawing/2014/main" val="20003"/>
                    </a:ext>
                  </a:extLst>
                </a:gridCol>
                <a:gridCol w="1636365">
                  <a:extLst>
                    <a:ext uri="{9D8B030D-6E8A-4147-A177-3AD203B41FA5}">
                      <a16:colId xmlns:a16="http://schemas.microsoft.com/office/drawing/2014/main" val="20004"/>
                    </a:ext>
                  </a:extLst>
                </a:gridCol>
                <a:gridCol w="1636365">
                  <a:extLst>
                    <a:ext uri="{9D8B030D-6E8A-4147-A177-3AD203B41FA5}">
                      <a16:colId xmlns:a16="http://schemas.microsoft.com/office/drawing/2014/main" val="20005"/>
                    </a:ext>
                  </a:extLst>
                </a:gridCol>
              </a:tblGrid>
              <a:tr h="161404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Optima" charset="0"/>
                        <a:ea typeface="ヒラギノ角ゴ ProN W3" charset="0"/>
                        <a:cs typeface="ヒラギノ角ゴ ProN W3" charset="0"/>
                        <a:sym typeface="Optima" charset="0"/>
                      </a:endParaRPr>
                    </a:p>
                  </a:txBody>
                  <a:tcPr marL="35719" marR="35719" marT="35719" marB="35719" anchor="ctr" horzOverflow="overflow">
                    <a:lnL cap="flat">
                      <a:noFill/>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General</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Single rate Brownian motion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Multiple mean Ornstein-Uhlenbeck</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Multiple rate Brownian motion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Everything</a:t>
                      </a:r>
                    </a:p>
                  </a:txBody>
                  <a:tcPr marL="35719" marR="35719" marT="35719" marB="35719" anchor="ctr" horzOverflow="overflow">
                    <a:lnL w="25400" cap="flat" cmpd="sng" algn="ctr">
                      <a:solidFill>
                        <a:srgbClr val="000000"/>
                      </a:solidFill>
                      <a:prstDash val="solid"/>
                      <a:round/>
                      <a:headEnd type="none" w="med" len="med"/>
                      <a:tailEnd type="none" w="med" len="med"/>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606103">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Optima" charset="0"/>
                        <a:ea typeface="ヒラギノ角ゴ ProN W3" charset="0"/>
                        <a:cs typeface="ヒラギノ角ゴ ProN W3" charset="0"/>
                        <a:sym typeface="Optima" charset="0"/>
                      </a:endParaRPr>
                    </a:p>
                  </a:txBody>
                  <a:tcPr marL="35719" marR="35719" marT="35719" marB="35719" anchor="ctr" horzOverflow="overflow">
                    <a:lnL cap="flat">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blipFill dpi="0" rotWithShape="0">
                      <a:blip r:embed="rId2"/>
                      <a:srcRect/>
                      <a:stretch>
                        <a:fillRect/>
                      </a:stretch>
                    </a:blip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dirty="0">
                          <a:ln>
                            <a:noFill/>
                          </a:ln>
                          <a:solidFill>
                            <a:schemeClr val="tx1"/>
                          </a:solidFill>
                          <a:effectLst/>
                          <a:latin typeface="Optima" charset="0"/>
                          <a:ea typeface="ヒラギノ角ゴ ProN W3" charset="0"/>
                          <a:cs typeface="Optima" charset="0"/>
                          <a:sym typeface="Optima" charset="0"/>
                        </a:rPr>
                        <a:t>vary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all equal</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all equal</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some vary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some vary</a:t>
                      </a:r>
                    </a:p>
                  </a:txBody>
                  <a:tcPr marL="35719" marR="35719" marT="35719" marB="35719" anchor="ctr" horzOverflow="overflow">
                    <a:lnL w="25400" cap="flat" cmpd="sng" algn="ctr">
                      <a:solidFill>
                        <a:srgbClr val="000000"/>
                      </a:solidFill>
                      <a:prstDash val="solid"/>
                      <a:round/>
                      <a:headEnd type="none" w="med" len="med"/>
                      <a:tailEnd type="none" w="med" len="med"/>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extLst>
                  <a:ext uri="{0D108BD9-81ED-4DB2-BD59-A6C34878D82A}">
                    <a16:rowId xmlns:a16="http://schemas.microsoft.com/office/drawing/2014/main" val="10001"/>
                  </a:ext>
                </a:extLst>
              </a:tr>
              <a:tr h="516806">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Optima" charset="0"/>
                        <a:ea typeface="ヒラギノ角ゴ ProN W3" charset="0"/>
                        <a:cs typeface="ヒラギノ角ゴ ProN W3" charset="0"/>
                        <a:sym typeface="Optima" charset="0"/>
                      </a:endParaRPr>
                    </a:p>
                  </a:txBody>
                  <a:tcPr marL="35719" marR="35719" marT="35719" marB="35719" anchor="ctr" horzOverflow="overflow">
                    <a:lnL cap="flat">
                      <a:noFill/>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blipFill dpi="0" rotWithShape="0">
                      <a:blip r:embed="rId3"/>
                      <a:srcRect/>
                      <a:stretch>
                        <a:fillRect/>
                      </a:stretch>
                    </a:blip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vary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all equal</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some vary</a:t>
                      </a:r>
                    </a:p>
                  </a:txBody>
                  <a:tcPr marL="35719" marR="35719" marT="35719" marB="35719" anchor="ctr" horzOverflow="overflow">
                    <a:lnL w="254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FFFFFF"/>
                    </a:solidFill>
                  </a:tcPr>
                </a:tc>
                <a:extLst>
                  <a:ext uri="{0D108BD9-81ED-4DB2-BD59-A6C34878D82A}">
                    <a16:rowId xmlns:a16="http://schemas.microsoft.com/office/drawing/2014/main" val="10002"/>
                  </a:ext>
                </a:extLst>
              </a:tr>
              <a:tr h="588244">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Optima" charset="0"/>
                        <a:ea typeface="ヒラギノ角ゴ ProN W3" charset="0"/>
                        <a:cs typeface="ヒラギノ角ゴ ProN W3" charset="0"/>
                        <a:sym typeface="Optima" charset="0"/>
                      </a:endParaRPr>
                    </a:p>
                  </a:txBody>
                  <a:tcPr marL="35719" marR="35719" marT="35719" marB="35719" anchor="ctr" horzOverflow="overflow">
                    <a:lnL cap="flat">
                      <a:noFill/>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blipFill dpi="0" rotWithShape="0">
                      <a:blip r:embed="rId4"/>
                      <a:srcRect/>
                      <a:stretch>
                        <a:fillRect/>
                      </a:stretch>
                    </a:blip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vary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NA</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some vary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NA</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some vary</a:t>
                      </a:r>
                    </a:p>
                  </a:txBody>
                  <a:tcPr marL="35719" marR="35719" marT="35719" marB="35719" anchor="ctr" horzOverflow="overflow">
                    <a:lnL w="25400" cap="flat" cmpd="sng" algn="ctr">
                      <a:solidFill>
                        <a:srgbClr val="000000"/>
                      </a:solidFill>
                      <a:prstDash val="solid"/>
                      <a:round/>
                      <a:headEnd type="none" w="med" len="med"/>
                      <a:tailEnd type="none" w="med" len="med"/>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360786">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Ex.</a:t>
                      </a:r>
                    </a:p>
                  </a:txBody>
                  <a:tcPr marL="35719" marR="35719" marT="35719" marB="35719" horzOverflow="overflow">
                    <a:lnL cap="flat">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a:t>
                      </a:r>
                    </a:p>
                  </a:txBody>
                  <a:tcPr marL="35719" marR="35719" marT="35719" marB="3571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Indep. contrasts (Felsenstein, 1985), ANCML (Schluter et. al, 1998)</a:t>
                      </a:r>
                    </a:p>
                  </a:txBody>
                  <a:tcPr marL="35719" marR="35719" marT="35719" marB="3571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Hansen, 1997; OUCH (Butler &amp; King, 2004)</a:t>
                      </a:r>
                    </a:p>
                  </a:txBody>
                  <a:tcPr marL="35719" marR="35719" marT="35719" marB="3571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Brownie (O</a:t>
                      </a:r>
                      <a:r>
                        <a:rPr kumimoji="0" lang="ja-JP" altLang="en-US" sz="2100" b="0" i="0" u="none" strike="noStrike" cap="none" normalizeH="0" baseline="0">
                          <a:ln>
                            <a:noFill/>
                          </a:ln>
                          <a:solidFill>
                            <a:schemeClr val="tx1"/>
                          </a:solidFill>
                          <a:effectLst/>
                          <a:latin typeface="Arial"/>
                          <a:ea typeface="ヒラギノ角ゴ ProN W3" charset="0"/>
                          <a:cs typeface="Optima" charset="0"/>
                          <a:sym typeface="Optima" charset="0"/>
                        </a:rPr>
                        <a:t>’</a:t>
                      </a:r>
                      <a:r>
                        <a:rPr kumimoji="0" lang="en-US" sz="2100" b="0" i="0" u="none" strike="noStrike" cap="none" normalizeH="0" baseline="0">
                          <a:ln>
                            <a:noFill/>
                          </a:ln>
                          <a:solidFill>
                            <a:schemeClr val="tx1"/>
                          </a:solidFill>
                          <a:effectLst/>
                          <a:latin typeface="Optima" charset="0"/>
                          <a:ea typeface="ヒラギノ角ゴ ProN W3" charset="0"/>
                          <a:cs typeface="Optima" charset="0"/>
                          <a:sym typeface="Optima" charset="0"/>
                        </a:rPr>
                        <a:t>Meara et al., 2006, Thomas et al., 2006)</a:t>
                      </a:r>
                    </a:p>
                  </a:txBody>
                  <a:tcPr marL="35719" marR="35719" marT="35719" marB="35719"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dirty="0" err="1">
                          <a:ln>
                            <a:noFill/>
                          </a:ln>
                          <a:solidFill>
                            <a:schemeClr val="tx1"/>
                          </a:solidFill>
                          <a:effectLst/>
                          <a:latin typeface="Optima" charset="0"/>
                          <a:ea typeface="ヒラギノ角ゴ ProN W3" charset="0"/>
                          <a:cs typeface="Optima" charset="0"/>
                          <a:sym typeface="Optima" charset="0"/>
                        </a:rPr>
                        <a:t>OUwie</a:t>
                      </a:r>
                      <a:r>
                        <a:rPr kumimoji="0" lang="en-US" sz="2100" b="0" i="0" u="none" strike="noStrike" cap="none" normalizeH="0" baseline="0" dirty="0">
                          <a:ln>
                            <a:noFill/>
                          </a:ln>
                          <a:solidFill>
                            <a:schemeClr val="tx1"/>
                          </a:solidFill>
                          <a:effectLst/>
                          <a:latin typeface="Optima" charset="0"/>
                          <a:ea typeface="ヒラギノ角ゴ ProN W3" charset="0"/>
                          <a:cs typeface="Optima" charset="0"/>
                          <a:sym typeface="Optima" charset="0"/>
                        </a:rPr>
                        <a:t> (Beaulieu et al. 2012)</a:t>
                      </a:r>
                    </a:p>
                  </a:txBody>
                  <a:tcPr marL="35719" marR="35719" marT="35719" marB="35719" horzOverflow="overflow">
                    <a:lnL w="25400" cap="flat" cmpd="sng" algn="ctr">
                      <a:solidFill>
                        <a:srgbClr val="000000"/>
                      </a:solidFill>
                      <a:prstDash val="solid"/>
                      <a:round/>
                      <a:headEnd type="none" w="med" len="med"/>
                      <a:tailEnd type="none" w="med" len="med"/>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pic>
        <p:nvPicPr>
          <p:cNvPr id="86119" name="Picture 1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227" y="5777508"/>
            <a:ext cx="8804672" cy="973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86120" name="Rectangle 104"/>
          <p:cNvSpPr>
            <a:spLocks/>
          </p:cNvSpPr>
          <p:nvPr/>
        </p:nvSpPr>
        <p:spPr bwMode="auto">
          <a:xfrm>
            <a:off x="3350458" y="6546973"/>
            <a:ext cx="1195905" cy="238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1547">
                <a:solidFill>
                  <a:srgbClr val="FF0000"/>
                </a:solidFill>
                <a:latin typeface="Optima" charset="0"/>
                <a:ea typeface="ＭＳ Ｐゴシック" charset="0"/>
                <a:cs typeface="Optima" charset="0"/>
                <a:sym typeface="Optima" charset="0"/>
              </a:rPr>
              <a:t>Brownian rate</a:t>
            </a:r>
          </a:p>
        </p:txBody>
      </p:sp>
      <p:sp>
        <p:nvSpPr>
          <p:cNvPr id="86121" name="Rectangle 105"/>
          <p:cNvSpPr>
            <a:spLocks/>
          </p:cNvSpPr>
          <p:nvPr/>
        </p:nvSpPr>
        <p:spPr bwMode="auto">
          <a:xfrm>
            <a:off x="6620631" y="6546973"/>
            <a:ext cx="1174232" cy="238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1547">
                <a:solidFill>
                  <a:srgbClr val="FF0000"/>
                </a:solidFill>
                <a:latin typeface="Optima" charset="0"/>
                <a:ea typeface="ＭＳ Ｐゴシック" charset="0"/>
                <a:cs typeface="Optima" charset="0"/>
                <a:sym typeface="Optima" charset="0"/>
              </a:rPr>
              <a:t>OU attraction</a:t>
            </a:r>
          </a:p>
        </p:txBody>
      </p:sp>
      <p:sp>
        <p:nvSpPr>
          <p:cNvPr id="86122" name="Rectangle 106"/>
          <p:cNvSpPr>
            <a:spLocks/>
          </p:cNvSpPr>
          <p:nvPr/>
        </p:nvSpPr>
        <p:spPr bwMode="auto">
          <a:xfrm>
            <a:off x="7971959" y="6546973"/>
            <a:ext cx="847989" cy="238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1547">
                <a:solidFill>
                  <a:srgbClr val="FF0000"/>
                </a:solidFill>
                <a:latin typeface="Optima" charset="0"/>
                <a:ea typeface="ＭＳ Ｐゴシック" charset="0"/>
                <a:cs typeface="Optima" charset="0"/>
                <a:sym typeface="Optima" charset="0"/>
              </a:rPr>
              <a:t>OU mean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60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70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043" y="1155279"/>
            <a:ext cx="4813102" cy="5510733"/>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87042" name="Rectangle 2"/>
          <p:cNvSpPr>
            <a:spLocks/>
          </p:cNvSpPr>
          <p:nvPr/>
        </p:nvSpPr>
        <p:spPr bwMode="auto">
          <a:xfrm>
            <a:off x="1748767" y="6590286"/>
            <a:ext cx="1059585" cy="151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984">
                <a:solidFill>
                  <a:srgbClr val="000000"/>
                </a:solidFill>
                <a:latin typeface="Optima" charset="0"/>
                <a:ea typeface="ＭＳ Ｐゴシック" charset="0"/>
                <a:cs typeface="Optima" charset="0"/>
                <a:sym typeface="Optima" charset="0"/>
              </a:rPr>
              <a:t>Schluter et al. 1997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number of different species&#10;&#10;AI-generated content may be incorrect.">
            <a:extLst>
              <a:ext uri="{FF2B5EF4-FFF2-40B4-BE49-F238E27FC236}">
                <a16:creationId xmlns:a16="http://schemas.microsoft.com/office/drawing/2014/main" id="{287FD42C-EFFF-D1EC-F8AF-832D1C47B644}"/>
              </a:ext>
            </a:extLst>
          </p:cNvPr>
          <p:cNvPicPr>
            <a:picLocks noChangeAspect="1"/>
          </p:cNvPicPr>
          <p:nvPr/>
        </p:nvPicPr>
        <p:blipFill>
          <a:blip r:embed="rId2"/>
          <a:stretch>
            <a:fillRect/>
          </a:stretch>
        </p:blipFill>
        <p:spPr>
          <a:xfrm>
            <a:off x="3400272" y="0"/>
            <a:ext cx="5391456" cy="6858000"/>
          </a:xfrm>
          <a:prstGeom prst="rect">
            <a:avLst/>
          </a:prstGeom>
        </p:spPr>
      </p:pic>
    </p:spTree>
    <p:extLst>
      <p:ext uri="{BB962C8B-B14F-4D97-AF65-F5344CB8AC3E}">
        <p14:creationId xmlns:p14="http://schemas.microsoft.com/office/powerpoint/2010/main" val="2155056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lage of two men&#10;&#10;AI-generated content may be incorrect.">
            <a:extLst>
              <a:ext uri="{FF2B5EF4-FFF2-40B4-BE49-F238E27FC236}">
                <a16:creationId xmlns:a16="http://schemas.microsoft.com/office/drawing/2014/main" id="{950BAC14-9FCB-5912-BA18-84BF28749B6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31589" y="0"/>
            <a:ext cx="12223589" cy="6512767"/>
          </a:xfrm>
          <a:prstGeom prst="rect">
            <a:avLst/>
          </a:prstGeom>
        </p:spPr>
      </p:pic>
      <p:sp>
        <p:nvSpPr>
          <p:cNvPr id="6" name="TextBox 5">
            <a:extLst>
              <a:ext uri="{FF2B5EF4-FFF2-40B4-BE49-F238E27FC236}">
                <a16:creationId xmlns:a16="http://schemas.microsoft.com/office/drawing/2014/main" id="{6E1283B5-BC7F-21D6-2576-EAB58F264D89}"/>
              </a:ext>
            </a:extLst>
          </p:cNvPr>
          <p:cNvSpPr txBox="1"/>
          <p:nvPr/>
        </p:nvSpPr>
        <p:spPr>
          <a:xfrm>
            <a:off x="0" y="6512767"/>
            <a:ext cx="9232900" cy="369332"/>
          </a:xfrm>
          <a:prstGeom prst="rect">
            <a:avLst/>
          </a:prstGeom>
          <a:noFill/>
        </p:spPr>
        <p:txBody>
          <a:bodyPr wrap="square">
            <a:spAutoFit/>
          </a:bodyPr>
          <a:lstStyle/>
          <a:p>
            <a:r>
              <a:rPr lang="en-US" dirty="0">
                <a:latin typeface="Optima" panose="02000503060000020004" pitchFamily="2" charset="0"/>
              </a:rPr>
              <a:t>https://</a:t>
            </a:r>
            <a:r>
              <a:rPr lang="en-US" dirty="0" err="1">
                <a:latin typeface="Optima" panose="02000503060000020004" pitchFamily="2" charset="0"/>
              </a:rPr>
              <a:t>www.makinaegitimi.com</a:t>
            </a:r>
            <a:r>
              <a:rPr lang="en-US" dirty="0">
                <a:latin typeface="Optima" panose="02000503060000020004" pitchFamily="2" charset="0"/>
              </a:rPr>
              <a:t>/motion-capture-</a:t>
            </a:r>
            <a:r>
              <a:rPr lang="en-US" dirty="0" err="1">
                <a:latin typeface="Optima" panose="02000503060000020004" pitchFamily="2" charset="0"/>
              </a:rPr>
              <a:t>hareket</a:t>
            </a:r>
            <a:r>
              <a:rPr lang="en-US" dirty="0">
                <a:latin typeface="Optima" panose="02000503060000020004" pitchFamily="2" charset="0"/>
              </a:rPr>
              <a:t>-</a:t>
            </a:r>
            <a:r>
              <a:rPr lang="en-US" dirty="0" err="1">
                <a:latin typeface="Optima" panose="02000503060000020004" pitchFamily="2" charset="0"/>
              </a:rPr>
              <a:t>yakalama-teknolojisi</a:t>
            </a:r>
            <a:r>
              <a:rPr lang="en-US" dirty="0">
                <a:latin typeface="Optima" panose="02000503060000020004" pitchFamily="2" charset="0"/>
              </a:rPr>
              <a:t>/</a:t>
            </a:r>
          </a:p>
        </p:txBody>
      </p:sp>
    </p:spTree>
    <p:extLst>
      <p:ext uri="{BB962C8B-B14F-4D97-AF65-F5344CB8AC3E}">
        <p14:creationId xmlns:p14="http://schemas.microsoft.com/office/powerpoint/2010/main" val="3860561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AI-generated content may be incorrect.">
            <a:extLst>
              <a:ext uri="{FF2B5EF4-FFF2-40B4-BE49-F238E27FC236}">
                <a16:creationId xmlns:a16="http://schemas.microsoft.com/office/drawing/2014/main" id="{5EC192B6-EC93-2F92-1917-DBBAA0B2CA86}"/>
              </a:ext>
            </a:extLst>
          </p:cNvPr>
          <p:cNvPicPr>
            <a:picLocks noChangeAspect="1"/>
          </p:cNvPicPr>
          <p:nvPr/>
        </p:nvPicPr>
        <p:blipFill>
          <a:blip r:embed="rId2"/>
          <a:stretch>
            <a:fillRect/>
          </a:stretch>
        </p:blipFill>
        <p:spPr>
          <a:xfrm>
            <a:off x="3049635" y="0"/>
            <a:ext cx="6092730" cy="6858000"/>
          </a:xfrm>
          <a:prstGeom prst="rect">
            <a:avLst/>
          </a:prstGeom>
        </p:spPr>
      </p:pic>
    </p:spTree>
    <p:extLst>
      <p:ext uri="{BB962C8B-B14F-4D97-AF65-F5344CB8AC3E}">
        <p14:creationId xmlns:p14="http://schemas.microsoft.com/office/powerpoint/2010/main" val="2690280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5" name="Rectangle 1"/>
          <p:cNvSpPr>
            <a:spLocks/>
          </p:cNvSpPr>
          <p:nvPr/>
        </p:nvSpPr>
        <p:spPr bwMode="auto">
          <a:xfrm>
            <a:off x="1497211" y="-98227"/>
            <a:ext cx="9215438" cy="6956227"/>
          </a:xfrm>
          <a:prstGeom prst="rect">
            <a:avLst/>
          </a:prstGeom>
          <a:solidFill>
            <a:srgbClr val="FFFFF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2706" name="Rectangle 2"/>
          <p:cNvSpPr>
            <a:spLocks/>
          </p:cNvSpPr>
          <p:nvPr/>
        </p:nvSpPr>
        <p:spPr bwMode="auto">
          <a:xfrm>
            <a:off x="2702719" y="241102"/>
            <a:ext cx="6777633" cy="1134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3516">
                <a:solidFill>
                  <a:srgbClr val="000000"/>
                </a:solidFill>
                <a:latin typeface="Optima" charset="0"/>
                <a:ea typeface="ＭＳ Ｐゴシック" charset="0"/>
                <a:cs typeface="Optima" charset="0"/>
                <a:sym typeface="Optima" charset="0"/>
              </a:rPr>
              <a:t>In what ways can a continuous trait change in an instant of time?</a:t>
            </a:r>
          </a:p>
        </p:txBody>
      </p:sp>
      <p:sp>
        <p:nvSpPr>
          <p:cNvPr id="72707" name="Rectangle 3"/>
          <p:cNvSpPr>
            <a:spLocks/>
          </p:cNvSpPr>
          <p:nvPr/>
        </p:nvSpPr>
        <p:spPr bwMode="auto">
          <a:xfrm>
            <a:off x="1524000" y="2263676"/>
            <a:ext cx="9135070" cy="553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3234">
                <a:solidFill>
                  <a:srgbClr val="000000"/>
                </a:solidFill>
                <a:latin typeface="Optima" charset="0"/>
                <a:ea typeface="ＭＳ Ｐゴシック" charset="0"/>
                <a:cs typeface="Optima" charset="0"/>
                <a:sym typeface="Optima" charset="0"/>
              </a:rPr>
              <a:t>Randomly: increase or decrease slightly by chance</a:t>
            </a:r>
          </a:p>
        </p:txBody>
      </p:sp>
      <p:grpSp>
        <p:nvGrpSpPr>
          <p:cNvPr id="72710" name="Group 6"/>
          <p:cNvGrpSpPr>
            <a:grpSpLocks/>
          </p:cNvGrpSpPr>
          <p:nvPr/>
        </p:nvGrpSpPr>
        <p:grpSpPr bwMode="auto">
          <a:xfrm>
            <a:off x="2151311" y="2875360"/>
            <a:ext cx="7881565" cy="1074911"/>
            <a:chOff x="3" y="28"/>
            <a:chExt cx="7061" cy="963"/>
          </a:xfrm>
        </p:grpSpPr>
        <p:sp>
          <p:nvSpPr>
            <p:cNvPr id="72708" name="Rectangle 4"/>
            <p:cNvSpPr>
              <a:spLocks/>
            </p:cNvSpPr>
            <p:nvPr/>
          </p:nvSpPr>
          <p:spPr bwMode="auto">
            <a:xfrm>
              <a:off x="3" y="545"/>
              <a:ext cx="7061"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3234">
                  <a:solidFill>
                    <a:srgbClr val="000000"/>
                  </a:solidFill>
                  <a:latin typeface="Optima" charset="0"/>
                  <a:ea typeface="ＭＳ Ｐゴシック" charset="0"/>
                  <a:cs typeface="Optima" charset="0"/>
                  <a:sym typeface="Optima" charset="0"/>
                </a:rPr>
                <a:t>Directionally: be pulled towards some value</a:t>
              </a:r>
            </a:p>
          </p:txBody>
        </p:sp>
        <p:sp>
          <p:nvSpPr>
            <p:cNvPr id="72709" name="Rectangle 5"/>
            <p:cNvSpPr>
              <a:spLocks/>
            </p:cNvSpPr>
            <p:nvPr/>
          </p:nvSpPr>
          <p:spPr bwMode="auto">
            <a:xfrm>
              <a:off x="3062" y="28"/>
              <a:ext cx="94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2953">
                  <a:solidFill>
                    <a:srgbClr val="000000"/>
                  </a:solidFill>
                  <a:latin typeface="Optima" charset="0"/>
                  <a:ea typeface="ＭＳ Ｐゴシック" charset="0"/>
                  <a:cs typeface="Optima" charset="0"/>
                  <a:sym typeface="Optima" charset="0"/>
                </a:rPr>
                <a:t>and/or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2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94671F54-E244-42CF-756E-39527F5B3B38}"/>
              </a:ext>
            </a:extLst>
          </p:cNvPr>
          <p:cNvPicPr>
            <a:picLocks noChangeAspect="1"/>
          </p:cNvPicPr>
          <p:nvPr/>
        </p:nvPicPr>
        <p:blipFill>
          <a:blip r:embed="rId2"/>
          <a:stretch>
            <a:fillRect/>
          </a:stretch>
        </p:blipFill>
        <p:spPr>
          <a:xfrm>
            <a:off x="3421729" y="0"/>
            <a:ext cx="5348542" cy="6858000"/>
          </a:xfrm>
          <a:prstGeom prst="rect">
            <a:avLst/>
          </a:prstGeom>
        </p:spPr>
      </p:pic>
    </p:spTree>
    <p:extLst>
      <p:ext uri="{BB962C8B-B14F-4D97-AF65-F5344CB8AC3E}">
        <p14:creationId xmlns:p14="http://schemas.microsoft.com/office/powerpoint/2010/main" val="1787896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AI-generated content may be incorrect.">
            <a:extLst>
              <a:ext uri="{FF2B5EF4-FFF2-40B4-BE49-F238E27FC236}">
                <a16:creationId xmlns:a16="http://schemas.microsoft.com/office/drawing/2014/main" id="{F8B88AEF-C6A4-78CE-692B-C1F650829DEC}"/>
              </a:ext>
            </a:extLst>
          </p:cNvPr>
          <p:cNvPicPr>
            <a:picLocks noChangeAspect="1"/>
          </p:cNvPicPr>
          <p:nvPr/>
        </p:nvPicPr>
        <p:blipFill>
          <a:blip r:embed="rId2"/>
          <a:stretch>
            <a:fillRect/>
          </a:stretch>
        </p:blipFill>
        <p:spPr>
          <a:xfrm>
            <a:off x="3141274" y="0"/>
            <a:ext cx="5909452" cy="6858000"/>
          </a:xfrm>
          <a:prstGeom prst="rect">
            <a:avLst/>
          </a:prstGeom>
        </p:spPr>
      </p:pic>
    </p:spTree>
    <p:extLst>
      <p:ext uri="{BB962C8B-B14F-4D97-AF65-F5344CB8AC3E}">
        <p14:creationId xmlns:p14="http://schemas.microsoft.com/office/powerpoint/2010/main" val="3642737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AI-generated content may be incorrect.">
            <a:extLst>
              <a:ext uri="{FF2B5EF4-FFF2-40B4-BE49-F238E27FC236}">
                <a16:creationId xmlns:a16="http://schemas.microsoft.com/office/drawing/2014/main" id="{44FBD9C5-0373-D5D4-0E51-A18234780030}"/>
              </a:ext>
            </a:extLst>
          </p:cNvPr>
          <p:cNvPicPr>
            <a:picLocks noChangeAspect="1"/>
          </p:cNvPicPr>
          <p:nvPr/>
        </p:nvPicPr>
        <p:blipFill>
          <a:blip r:embed="rId2"/>
          <a:stretch>
            <a:fillRect/>
          </a:stretch>
        </p:blipFill>
        <p:spPr>
          <a:xfrm>
            <a:off x="2987373" y="0"/>
            <a:ext cx="6217253" cy="6858000"/>
          </a:xfrm>
          <a:prstGeom prst="rect">
            <a:avLst/>
          </a:prstGeom>
        </p:spPr>
      </p:pic>
    </p:spTree>
    <p:extLst>
      <p:ext uri="{BB962C8B-B14F-4D97-AF65-F5344CB8AC3E}">
        <p14:creationId xmlns:p14="http://schemas.microsoft.com/office/powerpoint/2010/main" val="944637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77EAE0-EEEF-487D-57D5-6F18B0C4A23C}"/>
              </a:ext>
            </a:extLst>
          </p:cNvPr>
          <p:cNvSpPr txBox="1"/>
          <p:nvPr/>
        </p:nvSpPr>
        <p:spPr>
          <a:xfrm>
            <a:off x="581025" y="197346"/>
            <a:ext cx="10487025" cy="674030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Optima" panose="02000503060000020004" pitchFamily="2" charset="0"/>
              </a:rPr>
              <a:t>OU? BM? Optima? Regimes?</a:t>
            </a:r>
          </a:p>
          <a:p>
            <a:pPr marL="285750" indent="-285750">
              <a:buFont typeface="Arial" panose="020B0604020202020204" pitchFamily="34" charset="0"/>
              <a:buChar char="•"/>
            </a:pPr>
            <a:r>
              <a:rPr lang="en-US" dirty="0">
                <a:latin typeface="Optima" panose="02000503060000020004" pitchFamily="2" charset="0"/>
              </a:rPr>
              <a:t>Principal components analysis?</a:t>
            </a:r>
          </a:p>
          <a:p>
            <a:pPr marL="285750" indent="-285750">
              <a:buFont typeface="Arial" panose="020B0604020202020204" pitchFamily="34" charset="0"/>
              <a:buChar char="•"/>
            </a:pPr>
            <a:r>
              <a:rPr lang="en-US" dirty="0">
                <a:latin typeface="Optima" panose="02000503060000020004" pitchFamily="2" charset="0"/>
              </a:rPr>
              <a:t>Landmarks?</a:t>
            </a:r>
          </a:p>
          <a:p>
            <a:pPr marL="285750" indent="-285750">
              <a:buFont typeface="Arial" panose="020B0604020202020204" pitchFamily="34" charset="0"/>
              <a:buChar char="•"/>
            </a:pPr>
            <a:r>
              <a:rPr lang="en-US" dirty="0" err="1">
                <a:latin typeface="Optima" panose="02000503060000020004" pitchFamily="2" charset="0"/>
              </a:rPr>
              <a:t>Morphospace</a:t>
            </a:r>
            <a:r>
              <a:rPr lang="en-US" dirty="0">
                <a:latin typeface="Optima" panose="02000503060000020004" pitchFamily="2" charset="0"/>
              </a:rPr>
              <a:t>? </a:t>
            </a:r>
            <a:r>
              <a:rPr lang="en-US" dirty="0" err="1">
                <a:latin typeface="Optima" panose="02000503060000020004" pitchFamily="2" charset="0"/>
              </a:rPr>
              <a:t>Phylomorphospace</a:t>
            </a:r>
            <a:r>
              <a:rPr lang="en-US" dirty="0">
                <a:latin typeface="Optima" panose="02000503060000020004" pitchFamily="2" charset="0"/>
              </a:rPr>
              <a:t>?</a:t>
            </a:r>
          </a:p>
          <a:p>
            <a:pPr marL="285750" indent="-285750">
              <a:buFont typeface="Arial" panose="020B0604020202020204" pitchFamily="34" charset="0"/>
              <a:buChar char="•"/>
            </a:pPr>
            <a:r>
              <a:rPr lang="en-US" dirty="0">
                <a:latin typeface="Optima" panose="02000503060000020004" pitchFamily="2" charset="0"/>
              </a:rPr>
              <a:t>Phylogenetic ridge regression?</a:t>
            </a:r>
          </a:p>
          <a:p>
            <a:pPr marL="285750" indent="-285750">
              <a:buFont typeface="Arial" panose="020B0604020202020204" pitchFamily="34" charset="0"/>
              <a:buChar char="•"/>
            </a:pPr>
            <a:r>
              <a:rPr lang="en-US" dirty="0">
                <a:latin typeface="Optima" panose="02000503060000020004" pitchFamily="2" charset="0"/>
              </a:rPr>
              <a:t>Since different clades had different rates of morphological change, would it make all the previous trees built based on morphological traits highly unreliable?</a:t>
            </a:r>
          </a:p>
          <a:p>
            <a:pPr marL="285750" indent="-285750">
              <a:buFont typeface="Arial" panose="020B0604020202020204" pitchFamily="34" charset="0"/>
              <a:buChar char="•"/>
            </a:pPr>
            <a:r>
              <a:rPr lang="en-US" dirty="0">
                <a:latin typeface="Optima" panose="02000503060000020004" pitchFamily="2" charset="0"/>
              </a:rPr>
              <a:t>In the third paragraph on the right side of page 8, the authors state that their findings are similar to what is known about the </a:t>
            </a:r>
            <a:r>
              <a:rPr lang="en-US" i="1" dirty="0">
                <a:latin typeface="Optima" panose="02000503060000020004" pitchFamily="2" charset="0"/>
              </a:rPr>
              <a:t>Anolis</a:t>
            </a:r>
            <a:r>
              <a:rPr lang="en-US" dirty="0">
                <a:latin typeface="Optima" panose="02000503060000020004" pitchFamily="2" charset="0"/>
              </a:rPr>
              <a:t> radiation, but mention that there are different patterns of tempo and mode between the two systems, with </a:t>
            </a:r>
            <a:r>
              <a:rPr lang="en-US" i="1" dirty="0">
                <a:latin typeface="Optima" panose="02000503060000020004" pitchFamily="2" charset="0"/>
              </a:rPr>
              <a:t>Anolis</a:t>
            </a:r>
            <a:r>
              <a:rPr lang="en-US" dirty="0">
                <a:latin typeface="Optima" panose="02000503060000020004" pitchFamily="2" charset="0"/>
              </a:rPr>
              <a:t> having higher disparity, longer branch lengths, and similar rates of morphological evolution, while sea snakes have less disparity, longer phenotypic branch lengths, and higher rates of morphological evolution. Why do these differences exist?</a:t>
            </a:r>
          </a:p>
          <a:p>
            <a:pPr marL="285750" indent="-285750">
              <a:buFont typeface="Arial" panose="020B0604020202020204" pitchFamily="34" charset="0"/>
              <a:buChar char="•"/>
            </a:pPr>
            <a:r>
              <a:rPr lang="en-US" dirty="0">
                <a:latin typeface="Optima" panose="02000503060000020004" pitchFamily="2" charset="0"/>
              </a:rPr>
              <a:t>I am a bit confused about their broader conclusion that the switch in habitat caused this morphological change. I understand all the </a:t>
            </a:r>
            <a:r>
              <a:rPr lang="en-US" dirty="0" err="1">
                <a:latin typeface="Optima" panose="02000503060000020004" pitchFamily="2" charset="0"/>
              </a:rPr>
              <a:t>indiviual</a:t>
            </a:r>
            <a:r>
              <a:rPr lang="en-US" dirty="0">
                <a:latin typeface="Optima" panose="02000503060000020004" pitchFamily="2" charset="0"/>
              </a:rPr>
              <a:t> pieces of evidence, but I can't put them all together in a cohesive and non contradictory way. I think it is the early burst itself that is getting me. What does that mean and why is it producing snake skulls that don't differ all that much in the present day but show an uptick in evolution rate in the past? Is that saying there was a big change in the past when the snakes first went into the marine environment (</a:t>
            </a:r>
            <a:r>
              <a:rPr lang="en-US" dirty="0" err="1">
                <a:latin typeface="Optima" panose="02000503060000020004" pitchFamily="2" charset="0"/>
              </a:rPr>
              <a:t>kinda</a:t>
            </a:r>
            <a:r>
              <a:rPr lang="en-US" dirty="0">
                <a:latin typeface="Optima" panose="02000503060000020004" pitchFamily="2" charset="0"/>
              </a:rPr>
              <a:t> a </a:t>
            </a:r>
            <a:r>
              <a:rPr lang="en-US" dirty="0" err="1">
                <a:latin typeface="Optima" panose="02000503060000020004" pitchFamily="2" charset="0"/>
              </a:rPr>
              <a:t>cambrian</a:t>
            </a:r>
            <a:r>
              <a:rPr lang="en-US" dirty="0">
                <a:latin typeface="Optima" panose="02000503060000020004" pitchFamily="2" charset="0"/>
              </a:rPr>
              <a:t> explosion type deal), where different </a:t>
            </a:r>
            <a:r>
              <a:rPr lang="en-US" dirty="0" err="1">
                <a:latin typeface="Optima" panose="02000503060000020004" pitchFamily="2" charset="0"/>
              </a:rPr>
              <a:t>morphospaces</a:t>
            </a:r>
            <a:r>
              <a:rPr lang="en-US" dirty="0">
                <a:latin typeface="Optima" panose="02000503060000020004" pitchFamily="2" charset="0"/>
              </a:rPr>
              <a:t> are being tried out, but as time goes on, it </a:t>
            </a:r>
            <a:r>
              <a:rPr lang="en-US" dirty="0" err="1">
                <a:latin typeface="Optima" panose="02000503060000020004" pitchFamily="2" charset="0"/>
              </a:rPr>
              <a:t>stablizes</a:t>
            </a:r>
            <a:r>
              <a:rPr lang="en-US" dirty="0">
                <a:latin typeface="Optima" panose="02000503060000020004" pitchFamily="2" charset="0"/>
              </a:rPr>
              <a:t> onto </a:t>
            </a:r>
            <a:r>
              <a:rPr lang="en-US" dirty="0" err="1">
                <a:latin typeface="Optima" panose="02000503060000020004" pitchFamily="2" charset="0"/>
              </a:rPr>
              <a:t>morphospaces</a:t>
            </a:r>
            <a:r>
              <a:rPr lang="en-US" dirty="0">
                <a:latin typeface="Optima" panose="02000503060000020004" pitchFamily="2" charset="0"/>
              </a:rPr>
              <a:t> that work in the marine </a:t>
            </a:r>
            <a:r>
              <a:rPr lang="en-US" dirty="0" err="1">
                <a:latin typeface="Optima" panose="02000503060000020004" pitchFamily="2" charset="0"/>
              </a:rPr>
              <a:t>enivronment</a:t>
            </a:r>
            <a:r>
              <a:rPr lang="en-US" dirty="0">
                <a:latin typeface="Optima" panose="02000503060000020004" pitchFamily="2" charset="0"/>
              </a:rPr>
              <a:t>. But wouldn't that produce differences we would get in the ANCOVA?</a:t>
            </a:r>
          </a:p>
          <a:p>
            <a:pPr marL="285750" indent="-285750">
              <a:buFont typeface="Arial" panose="020B0604020202020204" pitchFamily="34" charset="0"/>
              <a:buChar char="•"/>
            </a:pPr>
            <a:r>
              <a:rPr lang="en-US" dirty="0">
                <a:latin typeface="Optima" panose="02000503060000020004" pitchFamily="2" charset="0"/>
              </a:rPr>
              <a:t>How scalable is a technique like X-ray tomography? This seems like an awesome morphotyping/phenotyping approach.</a:t>
            </a:r>
          </a:p>
          <a:p>
            <a:pPr marL="285750" indent="-285750">
              <a:buFont typeface="Arial" panose="020B0604020202020204" pitchFamily="34" charset="0"/>
              <a:buChar char="•"/>
            </a:pPr>
            <a:endParaRPr lang="en-US" dirty="0">
              <a:latin typeface="Optima" panose="02000503060000020004" pitchFamily="2" charset="0"/>
            </a:endParaRPr>
          </a:p>
        </p:txBody>
      </p:sp>
    </p:spTree>
    <p:extLst>
      <p:ext uri="{BB962C8B-B14F-4D97-AF65-F5344CB8AC3E}">
        <p14:creationId xmlns:p14="http://schemas.microsoft.com/office/powerpoint/2010/main" val="1444154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29" name="Rectangle 1"/>
          <p:cNvSpPr>
            <a:spLocks/>
          </p:cNvSpPr>
          <p:nvPr/>
        </p:nvSpPr>
        <p:spPr bwMode="auto">
          <a:xfrm>
            <a:off x="1497211" y="-98227"/>
            <a:ext cx="9215438" cy="6956227"/>
          </a:xfrm>
          <a:prstGeom prst="rect">
            <a:avLst/>
          </a:prstGeom>
          <a:solidFill>
            <a:srgbClr val="FFFFF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3730" name="Rectangle 2"/>
          <p:cNvSpPr>
            <a:spLocks/>
          </p:cNvSpPr>
          <p:nvPr/>
        </p:nvSpPr>
        <p:spPr bwMode="auto">
          <a:xfrm>
            <a:off x="2702719" y="241102"/>
            <a:ext cx="6777633" cy="1134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3516">
                <a:solidFill>
                  <a:srgbClr val="000000"/>
                </a:solidFill>
                <a:latin typeface="Optima" charset="0"/>
                <a:ea typeface="ＭＳ Ｐゴシック" charset="0"/>
                <a:cs typeface="Optima" charset="0"/>
                <a:sym typeface="Optima" charset="0"/>
              </a:rPr>
              <a:t>In what ways can a continuous trait change in an instant of time?</a:t>
            </a:r>
          </a:p>
        </p:txBody>
      </p:sp>
      <p:sp>
        <p:nvSpPr>
          <p:cNvPr id="73731" name="Rectangle 3"/>
          <p:cNvSpPr>
            <a:spLocks/>
          </p:cNvSpPr>
          <p:nvPr/>
        </p:nvSpPr>
        <p:spPr bwMode="auto">
          <a:xfrm>
            <a:off x="1584674" y="2291647"/>
            <a:ext cx="9014840" cy="49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3234">
                <a:solidFill>
                  <a:srgbClr val="000000"/>
                </a:solidFill>
                <a:latin typeface="Optima" charset="0"/>
                <a:ea typeface="ＭＳ Ｐゴシック" charset="0"/>
                <a:cs typeface="Optima" charset="0"/>
                <a:sym typeface="Optima" charset="0"/>
              </a:rPr>
              <a:t>Randomly: increase or decrease slightly by chance</a:t>
            </a:r>
          </a:p>
        </p:txBody>
      </p:sp>
      <p:sp>
        <p:nvSpPr>
          <p:cNvPr id="73732" name="Rectangle 4"/>
          <p:cNvSpPr>
            <a:spLocks/>
          </p:cNvSpPr>
          <p:nvPr/>
        </p:nvSpPr>
        <p:spPr bwMode="auto">
          <a:xfrm>
            <a:off x="2151078" y="3452506"/>
            <a:ext cx="7882031" cy="49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3234">
                <a:solidFill>
                  <a:srgbClr val="000000"/>
                </a:solidFill>
                <a:latin typeface="Optima" charset="0"/>
                <a:ea typeface="ＭＳ Ｐゴシック" charset="0"/>
                <a:cs typeface="Optima" charset="0"/>
                <a:sym typeface="Optima" charset="0"/>
              </a:rPr>
              <a:t>Directionally: be pulled towards some value</a:t>
            </a:r>
          </a:p>
        </p:txBody>
      </p:sp>
      <p:sp>
        <p:nvSpPr>
          <p:cNvPr id="73733" name="Rectangle 5"/>
          <p:cNvSpPr>
            <a:spLocks/>
          </p:cNvSpPr>
          <p:nvPr/>
        </p:nvSpPr>
        <p:spPr bwMode="auto">
          <a:xfrm>
            <a:off x="5565750" y="2875856"/>
            <a:ext cx="1051571" cy="454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2953">
                <a:solidFill>
                  <a:srgbClr val="000000"/>
                </a:solidFill>
                <a:latin typeface="Optima" charset="0"/>
                <a:ea typeface="ＭＳ Ｐゴシック" charset="0"/>
                <a:cs typeface="Optima" charset="0"/>
                <a:sym typeface="Optima" charset="0"/>
              </a:rPr>
              <a:t>and/or</a:t>
            </a:r>
          </a:p>
        </p:txBody>
      </p:sp>
      <p:pic>
        <p:nvPicPr>
          <p:cNvPr id="737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4487168"/>
            <a:ext cx="8994428" cy="955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73735" name="Rectangle 7"/>
          <p:cNvSpPr>
            <a:spLocks/>
          </p:cNvSpPr>
          <p:nvPr/>
        </p:nvSpPr>
        <p:spPr bwMode="auto">
          <a:xfrm>
            <a:off x="3827859" y="4545211"/>
            <a:ext cx="6893719" cy="892969"/>
          </a:xfrm>
          <a:prstGeom prst="rect">
            <a:avLst/>
          </a:prstGeom>
          <a:solidFill>
            <a:srgbClr val="FFFFF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3736" name="Rectangle 8"/>
          <p:cNvSpPr>
            <a:spLocks/>
          </p:cNvSpPr>
          <p:nvPr/>
        </p:nvSpPr>
        <p:spPr bwMode="auto">
          <a:xfrm>
            <a:off x="2952750" y="98227"/>
            <a:ext cx="6223992" cy="714375"/>
          </a:xfrm>
          <a:prstGeom prst="rect">
            <a:avLst/>
          </a:prstGeom>
          <a:solidFill>
            <a:srgbClr val="FFFFFF">
              <a:alpha val="79999"/>
            </a:srgb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3737" name="Rectangle 9"/>
          <p:cNvSpPr>
            <a:spLocks/>
          </p:cNvSpPr>
          <p:nvPr/>
        </p:nvSpPr>
        <p:spPr bwMode="auto">
          <a:xfrm>
            <a:off x="1586508" y="2098477"/>
            <a:ext cx="8956477" cy="2107406"/>
          </a:xfrm>
          <a:prstGeom prst="rect">
            <a:avLst/>
          </a:prstGeom>
          <a:solidFill>
            <a:srgbClr val="FFFFFF">
              <a:alpha val="79999"/>
            </a:srgb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3738" name="Rectangle 10"/>
          <p:cNvSpPr>
            <a:spLocks/>
          </p:cNvSpPr>
          <p:nvPr/>
        </p:nvSpPr>
        <p:spPr bwMode="auto">
          <a:xfrm>
            <a:off x="2291953" y="812602"/>
            <a:ext cx="1384102" cy="714375"/>
          </a:xfrm>
          <a:prstGeom prst="rect">
            <a:avLst/>
          </a:prstGeom>
          <a:solidFill>
            <a:srgbClr val="FFFFFF">
              <a:alpha val="79999"/>
            </a:srgb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3" name="Rectangle 1"/>
          <p:cNvSpPr>
            <a:spLocks/>
          </p:cNvSpPr>
          <p:nvPr/>
        </p:nvSpPr>
        <p:spPr bwMode="auto">
          <a:xfrm>
            <a:off x="1497211" y="-98227"/>
            <a:ext cx="9215438" cy="6956227"/>
          </a:xfrm>
          <a:prstGeom prst="rect">
            <a:avLst/>
          </a:prstGeom>
          <a:solidFill>
            <a:srgbClr val="FFFFF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4754" name="Rectangle 2"/>
          <p:cNvSpPr>
            <a:spLocks/>
          </p:cNvSpPr>
          <p:nvPr/>
        </p:nvSpPr>
        <p:spPr bwMode="auto">
          <a:xfrm>
            <a:off x="2702719" y="241102"/>
            <a:ext cx="6777633" cy="1134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3516">
                <a:solidFill>
                  <a:srgbClr val="000000"/>
                </a:solidFill>
                <a:latin typeface="Optima" charset="0"/>
                <a:ea typeface="ＭＳ Ｐゴシック" charset="0"/>
                <a:cs typeface="Optima" charset="0"/>
                <a:sym typeface="Optima" charset="0"/>
              </a:rPr>
              <a:t>In what ways can a continuous trait change in an instant of time?</a:t>
            </a:r>
          </a:p>
        </p:txBody>
      </p:sp>
      <p:sp>
        <p:nvSpPr>
          <p:cNvPr id="74755" name="Rectangle 3"/>
          <p:cNvSpPr>
            <a:spLocks/>
          </p:cNvSpPr>
          <p:nvPr/>
        </p:nvSpPr>
        <p:spPr bwMode="auto">
          <a:xfrm>
            <a:off x="1584674" y="2291647"/>
            <a:ext cx="9014840" cy="49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3234">
                <a:solidFill>
                  <a:srgbClr val="000000"/>
                </a:solidFill>
                <a:latin typeface="Optima" charset="0"/>
                <a:ea typeface="ＭＳ Ｐゴシック" charset="0"/>
                <a:cs typeface="Optima" charset="0"/>
                <a:sym typeface="Optima" charset="0"/>
              </a:rPr>
              <a:t>Randomly: increase or decrease slightly by chance</a:t>
            </a:r>
          </a:p>
        </p:txBody>
      </p:sp>
      <p:sp>
        <p:nvSpPr>
          <p:cNvPr id="74756" name="Rectangle 4"/>
          <p:cNvSpPr>
            <a:spLocks/>
          </p:cNvSpPr>
          <p:nvPr/>
        </p:nvSpPr>
        <p:spPr bwMode="auto">
          <a:xfrm>
            <a:off x="2151078" y="3452506"/>
            <a:ext cx="7882031" cy="49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3234">
                <a:solidFill>
                  <a:srgbClr val="000000"/>
                </a:solidFill>
                <a:latin typeface="Optima" charset="0"/>
                <a:ea typeface="ＭＳ Ｐゴシック" charset="0"/>
                <a:cs typeface="Optima" charset="0"/>
                <a:sym typeface="Optima" charset="0"/>
              </a:rPr>
              <a:t>Directionally: be pulled towards some value</a:t>
            </a:r>
          </a:p>
        </p:txBody>
      </p:sp>
      <p:sp>
        <p:nvSpPr>
          <p:cNvPr id="74757" name="Rectangle 5"/>
          <p:cNvSpPr>
            <a:spLocks/>
          </p:cNvSpPr>
          <p:nvPr/>
        </p:nvSpPr>
        <p:spPr bwMode="auto">
          <a:xfrm>
            <a:off x="5565750" y="2875856"/>
            <a:ext cx="1051571" cy="454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2953">
                <a:solidFill>
                  <a:srgbClr val="000000"/>
                </a:solidFill>
                <a:latin typeface="Optima" charset="0"/>
                <a:ea typeface="ＭＳ Ｐゴシック" charset="0"/>
                <a:cs typeface="Optima" charset="0"/>
                <a:sym typeface="Optima" charset="0"/>
              </a:rPr>
              <a:t>and/or</a:t>
            </a:r>
          </a:p>
        </p:txBody>
      </p:sp>
      <p:pic>
        <p:nvPicPr>
          <p:cNvPr id="747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4487168"/>
            <a:ext cx="8994428" cy="955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74759" name="Rectangle 7"/>
          <p:cNvSpPr>
            <a:spLocks/>
          </p:cNvSpPr>
          <p:nvPr/>
        </p:nvSpPr>
        <p:spPr bwMode="auto">
          <a:xfrm>
            <a:off x="6712148" y="4545211"/>
            <a:ext cx="4009430" cy="892969"/>
          </a:xfrm>
          <a:prstGeom prst="rect">
            <a:avLst/>
          </a:prstGeom>
          <a:solidFill>
            <a:srgbClr val="FFFFF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4760" name="Rectangle 8"/>
          <p:cNvSpPr>
            <a:spLocks/>
          </p:cNvSpPr>
          <p:nvPr/>
        </p:nvSpPr>
        <p:spPr bwMode="auto">
          <a:xfrm>
            <a:off x="2497336" y="98227"/>
            <a:ext cx="7045523" cy="1375172"/>
          </a:xfrm>
          <a:prstGeom prst="rect">
            <a:avLst/>
          </a:prstGeom>
          <a:solidFill>
            <a:srgbClr val="FFFFFF">
              <a:alpha val="79999"/>
            </a:srgb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4761" name="Rectangle 9"/>
          <p:cNvSpPr>
            <a:spLocks/>
          </p:cNvSpPr>
          <p:nvPr/>
        </p:nvSpPr>
        <p:spPr bwMode="auto">
          <a:xfrm>
            <a:off x="1836539" y="2812852"/>
            <a:ext cx="8706445" cy="1393031"/>
          </a:xfrm>
          <a:prstGeom prst="rect">
            <a:avLst/>
          </a:prstGeom>
          <a:solidFill>
            <a:srgbClr val="FFFFFF">
              <a:alpha val="79999"/>
            </a:srgb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4762" name="Rectangle 10"/>
          <p:cNvSpPr>
            <a:spLocks/>
          </p:cNvSpPr>
          <p:nvPr/>
        </p:nvSpPr>
        <p:spPr bwMode="auto">
          <a:xfrm>
            <a:off x="3917156" y="4554141"/>
            <a:ext cx="1160859" cy="892969"/>
          </a:xfrm>
          <a:prstGeom prst="rect">
            <a:avLst/>
          </a:prstGeom>
          <a:solidFill>
            <a:srgbClr val="FFFFF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grpSp>
        <p:nvGrpSpPr>
          <p:cNvPr id="74765" name="Group 13"/>
          <p:cNvGrpSpPr>
            <a:grpSpLocks/>
          </p:cNvGrpSpPr>
          <p:nvPr/>
        </p:nvGrpSpPr>
        <p:grpSpPr bwMode="auto">
          <a:xfrm>
            <a:off x="5988844" y="4811986"/>
            <a:ext cx="3357563" cy="1929928"/>
            <a:chOff x="0" y="0"/>
            <a:chExt cx="3008" cy="1728"/>
          </a:xfrm>
        </p:grpSpPr>
        <p:pic>
          <p:nvPicPr>
            <p:cNvPr id="7476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 y="0"/>
              <a:ext cx="1720" cy="1728"/>
            </a:xfrm>
            <a:prstGeom prst="rect">
              <a:avLst/>
            </a:prstGeom>
            <a:noFill/>
            <a:ln>
              <a:noFill/>
            </a:ln>
            <a:effectLst>
              <a:outerShdw blurRad="152400" dist="126999"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74764" name="Line 12"/>
            <p:cNvSpPr>
              <a:spLocks noChangeShapeType="1"/>
            </p:cNvSpPr>
            <p:nvPr/>
          </p:nvSpPr>
          <p:spPr bwMode="auto">
            <a:xfrm>
              <a:off x="0" y="488"/>
              <a:ext cx="1311" cy="456"/>
            </a:xfrm>
            <a:prstGeom prst="line">
              <a:avLst/>
            </a:prstGeom>
            <a:noFill/>
            <a:ln w="38100" cap="flat">
              <a:solidFill>
                <a:srgbClr val="FF0000"/>
              </a:solidFill>
              <a:prstDash val="solid"/>
              <a:miter lim="800000"/>
              <a:headEnd type="stealth" w="med" len="med"/>
              <a:tailEnd type="none" w="med" len="med"/>
            </a:ln>
            <a:effectLst>
              <a:outerShdw blurRad="152400" dist="126999"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grpSp>
      <p:sp>
        <p:nvSpPr>
          <p:cNvPr id="74766" name="Rectangle 14"/>
          <p:cNvSpPr>
            <a:spLocks/>
          </p:cNvSpPr>
          <p:nvPr/>
        </p:nvSpPr>
        <p:spPr bwMode="auto">
          <a:xfrm>
            <a:off x="1836539" y="4491633"/>
            <a:ext cx="2000250" cy="955477"/>
          </a:xfrm>
          <a:prstGeom prst="rect">
            <a:avLst/>
          </a:prstGeom>
          <a:solidFill>
            <a:srgbClr val="FFFFFF">
              <a:alpha val="79999"/>
            </a:srgb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4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7" name="Rectangle 1"/>
          <p:cNvSpPr>
            <a:spLocks/>
          </p:cNvSpPr>
          <p:nvPr/>
        </p:nvSpPr>
        <p:spPr bwMode="auto">
          <a:xfrm>
            <a:off x="1497211" y="-98227"/>
            <a:ext cx="9215438" cy="6956227"/>
          </a:xfrm>
          <a:prstGeom prst="rect">
            <a:avLst/>
          </a:prstGeom>
          <a:solidFill>
            <a:srgbClr val="FFFFF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5778" name="Rectangle 2"/>
          <p:cNvSpPr>
            <a:spLocks/>
          </p:cNvSpPr>
          <p:nvPr/>
        </p:nvSpPr>
        <p:spPr bwMode="auto">
          <a:xfrm>
            <a:off x="1584674" y="2291647"/>
            <a:ext cx="9014840" cy="49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3234">
                <a:solidFill>
                  <a:srgbClr val="000000"/>
                </a:solidFill>
                <a:latin typeface="Optima" charset="0"/>
                <a:ea typeface="ＭＳ Ｐゴシック" charset="0"/>
                <a:cs typeface="Optima" charset="0"/>
                <a:sym typeface="Optima" charset="0"/>
              </a:rPr>
              <a:t>Randomly: increase or decrease slightly by chance</a:t>
            </a:r>
          </a:p>
        </p:txBody>
      </p:sp>
      <p:sp>
        <p:nvSpPr>
          <p:cNvPr id="75779" name="Rectangle 3"/>
          <p:cNvSpPr>
            <a:spLocks/>
          </p:cNvSpPr>
          <p:nvPr/>
        </p:nvSpPr>
        <p:spPr bwMode="auto">
          <a:xfrm>
            <a:off x="2151078" y="3452506"/>
            <a:ext cx="7882031" cy="49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3234">
                <a:solidFill>
                  <a:srgbClr val="000000"/>
                </a:solidFill>
                <a:latin typeface="Optima" charset="0"/>
                <a:ea typeface="ＭＳ Ｐゴシック" charset="0"/>
                <a:cs typeface="Optima" charset="0"/>
                <a:sym typeface="Optima" charset="0"/>
              </a:rPr>
              <a:t>Directionally: be pulled towards some value</a:t>
            </a:r>
          </a:p>
        </p:txBody>
      </p:sp>
      <p:sp>
        <p:nvSpPr>
          <p:cNvPr id="75780" name="Rectangle 4"/>
          <p:cNvSpPr>
            <a:spLocks/>
          </p:cNvSpPr>
          <p:nvPr/>
        </p:nvSpPr>
        <p:spPr bwMode="auto">
          <a:xfrm>
            <a:off x="5565750" y="2875856"/>
            <a:ext cx="1051571" cy="454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2953">
                <a:solidFill>
                  <a:srgbClr val="000000"/>
                </a:solidFill>
                <a:latin typeface="Optima" charset="0"/>
                <a:ea typeface="ＭＳ Ｐゴシック" charset="0"/>
                <a:cs typeface="Optima" charset="0"/>
                <a:sym typeface="Optima" charset="0"/>
              </a:rPr>
              <a:t>and/or</a:t>
            </a:r>
          </a:p>
        </p:txBody>
      </p:sp>
      <p:pic>
        <p:nvPicPr>
          <p:cNvPr id="757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4487168"/>
            <a:ext cx="8994428" cy="955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75782" name="Rectangle 6"/>
          <p:cNvSpPr>
            <a:spLocks/>
          </p:cNvSpPr>
          <p:nvPr/>
        </p:nvSpPr>
        <p:spPr bwMode="auto">
          <a:xfrm>
            <a:off x="6712148" y="4545211"/>
            <a:ext cx="4009430" cy="892969"/>
          </a:xfrm>
          <a:prstGeom prst="rect">
            <a:avLst/>
          </a:prstGeom>
          <a:solidFill>
            <a:srgbClr val="FFFFF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5783" name="Rectangle 7"/>
          <p:cNvSpPr>
            <a:spLocks/>
          </p:cNvSpPr>
          <p:nvPr/>
        </p:nvSpPr>
        <p:spPr bwMode="auto">
          <a:xfrm>
            <a:off x="1836539" y="2812852"/>
            <a:ext cx="8706445" cy="1393031"/>
          </a:xfrm>
          <a:prstGeom prst="rect">
            <a:avLst/>
          </a:prstGeom>
          <a:solidFill>
            <a:srgbClr val="FFFFFF">
              <a:alpha val="79999"/>
            </a:srgb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grpSp>
        <p:nvGrpSpPr>
          <p:cNvPr id="75786" name="Group 10"/>
          <p:cNvGrpSpPr>
            <a:grpSpLocks/>
          </p:cNvGrpSpPr>
          <p:nvPr/>
        </p:nvGrpSpPr>
        <p:grpSpPr bwMode="auto">
          <a:xfrm>
            <a:off x="3923868" y="5286375"/>
            <a:ext cx="2316111" cy="1097236"/>
            <a:chOff x="25" y="0"/>
            <a:chExt cx="2074" cy="983"/>
          </a:xfrm>
        </p:grpSpPr>
        <p:sp>
          <p:nvSpPr>
            <p:cNvPr id="75784" name="Rectangle 8"/>
            <p:cNvSpPr>
              <a:spLocks/>
            </p:cNvSpPr>
            <p:nvPr/>
          </p:nvSpPr>
          <p:spPr bwMode="auto">
            <a:xfrm>
              <a:off x="25" y="576"/>
              <a:ext cx="2074"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2953">
                  <a:solidFill>
                    <a:srgbClr val="FF0000"/>
                  </a:solidFill>
                  <a:latin typeface="Optima" charset="0"/>
                  <a:ea typeface="ＭＳ Ｐゴシック" charset="0"/>
                  <a:cs typeface="Optima" charset="0"/>
                  <a:sym typeface="Optima" charset="0"/>
                </a:rPr>
                <a:t>Rate of wiggle</a:t>
              </a:r>
            </a:p>
          </p:txBody>
        </p:sp>
        <p:sp>
          <p:nvSpPr>
            <p:cNvPr id="75785" name="Line 9"/>
            <p:cNvSpPr>
              <a:spLocks noChangeShapeType="1"/>
            </p:cNvSpPr>
            <p:nvPr/>
          </p:nvSpPr>
          <p:spPr bwMode="auto">
            <a:xfrm>
              <a:off x="290" y="0"/>
              <a:ext cx="176" cy="631"/>
            </a:xfrm>
            <a:prstGeom prst="line">
              <a:avLst/>
            </a:prstGeom>
            <a:noFill/>
            <a:ln w="38100" cap="flat">
              <a:solidFill>
                <a:srgbClr val="FF0000"/>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grpSp>
      <p:sp>
        <p:nvSpPr>
          <p:cNvPr id="75787" name="Rectangle 11"/>
          <p:cNvSpPr>
            <a:spLocks/>
          </p:cNvSpPr>
          <p:nvPr/>
        </p:nvSpPr>
        <p:spPr bwMode="auto">
          <a:xfrm>
            <a:off x="1836539" y="4491633"/>
            <a:ext cx="2000250" cy="955477"/>
          </a:xfrm>
          <a:prstGeom prst="rect">
            <a:avLst/>
          </a:prstGeom>
          <a:solidFill>
            <a:srgbClr val="FFFFFF">
              <a:alpha val="79999"/>
            </a:srgb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5788" name="Rectangle 12"/>
          <p:cNvSpPr>
            <a:spLocks/>
          </p:cNvSpPr>
          <p:nvPr/>
        </p:nvSpPr>
        <p:spPr bwMode="auto">
          <a:xfrm>
            <a:off x="2702719" y="241102"/>
            <a:ext cx="6777633" cy="1134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3516">
                <a:solidFill>
                  <a:srgbClr val="000000"/>
                </a:solidFill>
                <a:latin typeface="Optima" charset="0"/>
                <a:ea typeface="ＭＳ Ｐゴシック" charset="0"/>
                <a:cs typeface="Optima" charset="0"/>
                <a:sym typeface="Optima" charset="0"/>
              </a:rPr>
              <a:t>In what ways can a continuous trait change in an instant of time?</a:t>
            </a:r>
          </a:p>
        </p:txBody>
      </p:sp>
      <p:sp>
        <p:nvSpPr>
          <p:cNvPr id="75789" name="Rectangle 13"/>
          <p:cNvSpPr>
            <a:spLocks/>
          </p:cNvSpPr>
          <p:nvPr/>
        </p:nvSpPr>
        <p:spPr bwMode="auto">
          <a:xfrm>
            <a:off x="2497336" y="98227"/>
            <a:ext cx="7045523" cy="1375172"/>
          </a:xfrm>
          <a:prstGeom prst="rect">
            <a:avLst/>
          </a:prstGeom>
          <a:solidFill>
            <a:srgbClr val="FFFFFF">
              <a:alpha val="79999"/>
            </a:srgb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5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1" name="Rectangle 1"/>
          <p:cNvSpPr>
            <a:spLocks/>
          </p:cNvSpPr>
          <p:nvPr/>
        </p:nvSpPr>
        <p:spPr bwMode="auto">
          <a:xfrm>
            <a:off x="1497211" y="-98227"/>
            <a:ext cx="9215438" cy="6956227"/>
          </a:xfrm>
          <a:prstGeom prst="rect">
            <a:avLst/>
          </a:prstGeom>
          <a:solidFill>
            <a:srgbClr val="FFFFF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940" y="4491633"/>
            <a:ext cx="8995544" cy="955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76803" name="Rectangle 3"/>
          <p:cNvSpPr>
            <a:spLocks/>
          </p:cNvSpPr>
          <p:nvPr/>
        </p:nvSpPr>
        <p:spPr bwMode="auto">
          <a:xfrm>
            <a:off x="1584674" y="2291647"/>
            <a:ext cx="9014840" cy="49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3234">
                <a:solidFill>
                  <a:srgbClr val="000000"/>
                </a:solidFill>
                <a:latin typeface="Optima" charset="0"/>
                <a:ea typeface="ＭＳ Ｐゴシック" charset="0"/>
                <a:cs typeface="Optima" charset="0"/>
                <a:sym typeface="Optima" charset="0"/>
              </a:rPr>
              <a:t>Randomly: increase or decrease slightly by chance</a:t>
            </a:r>
          </a:p>
        </p:txBody>
      </p:sp>
      <p:sp>
        <p:nvSpPr>
          <p:cNvPr id="76804" name="Rectangle 4"/>
          <p:cNvSpPr>
            <a:spLocks/>
          </p:cNvSpPr>
          <p:nvPr/>
        </p:nvSpPr>
        <p:spPr bwMode="auto">
          <a:xfrm>
            <a:off x="2151078" y="3452506"/>
            <a:ext cx="7882031" cy="49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3234">
                <a:solidFill>
                  <a:srgbClr val="000000"/>
                </a:solidFill>
                <a:latin typeface="Optima" charset="0"/>
                <a:ea typeface="ＭＳ Ｐゴシック" charset="0"/>
                <a:cs typeface="Optima" charset="0"/>
                <a:sym typeface="Optima" charset="0"/>
              </a:rPr>
              <a:t>Directionally: be pulled towards some value</a:t>
            </a:r>
          </a:p>
        </p:txBody>
      </p:sp>
      <p:sp>
        <p:nvSpPr>
          <p:cNvPr id="76805" name="Rectangle 5"/>
          <p:cNvSpPr>
            <a:spLocks/>
          </p:cNvSpPr>
          <p:nvPr/>
        </p:nvSpPr>
        <p:spPr bwMode="auto">
          <a:xfrm>
            <a:off x="5565750" y="2875856"/>
            <a:ext cx="1051571" cy="454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2953">
                <a:solidFill>
                  <a:srgbClr val="000000"/>
                </a:solidFill>
                <a:latin typeface="Optima" charset="0"/>
                <a:ea typeface="ＭＳ Ｐゴシック" charset="0"/>
                <a:cs typeface="Optima" charset="0"/>
                <a:sym typeface="Optima" charset="0"/>
              </a:rPr>
              <a:t>and/or</a:t>
            </a:r>
          </a:p>
        </p:txBody>
      </p:sp>
      <p:sp>
        <p:nvSpPr>
          <p:cNvPr id="76806" name="Rectangle 6"/>
          <p:cNvSpPr>
            <a:spLocks/>
          </p:cNvSpPr>
          <p:nvPr/>
        </p:nvSpPr>
        <p:spPr bwMode="auto">
          <a:xfrm>
            <a:off x="6872883" y="4554141"/>
            <a:ext cx="1401961" cy="892969"/>
          </a:xfrm>
          <a:prstGeom prst="rect">
            <a:avLst/>
          </a:prstGeom>
          <a:solidFill>
            <a:srgbClr val="FFFFF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6807" name="Rectangle 7"/>
          <p:cNvSpPr>
            <a:spLocks/>
          </p:cNvSpPr>
          <p:nvPr/>
        </p:nvSpPr>
        <p:spPr bwMode="auto">
          <a:xfrm>
            <a:off x="1586508" y="2152055"/>
            <a:ext cx="8956477" cy="1393031"/>
          </a:xfrm>
          <a:prstGeom prst="rect">
            <a:avLst/>
          </a:prstGeom>
          <a:solidFill>
            <a:srgbClr val="FFFFFF">
              <a:alpha val="79999"/>
            </a:srgb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6808" name="Rectangle 8"/>
          <p:cNvSpPr>
            <a:spLocks/>
          </p:cNvSpPr>
          <p:nvPr/>
        </p:nvSpPr>
        <p:spPr bwMode="auto">
          <a:xfrm>
            <a:off x="1836539" y="4491633"/>
            <a:ext cx="4795242" cy="955477"/>
          </a:xfrm>
          <a:prstGeom prst="rect">
            <a:avLst/>
          </a:prstGeom>
          <a:solidFill>
            <a:srgbClr val="FFFFFF">
              <a:alpha val="79999"/>
            </a:srgb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6809" name="Rectangle 9"/>
          <p:cNvSpPr>
            <a:spLocks/>
          </p:cNvSpPr>
          <p:nvPr/>
        </p:nvSpPr>
        <p:spPr bwMode="auto">
          <a:xfrm>
            <a:off x="8828485" y="4527351"/>
            <a:ext cx="1902023" cy="892969"/>
          </a:xfrm>
          <a:prstGeom prst="rect">
            <a:avLst/>
          </a:prstGeom>
          <a:solidFill>
            <a:srgbClr val="FFFFF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6810" name="Rectangle 10"/>
          <p:cNvSpPr>
            <a:spLocks/>
          </p:cNvSpPr>
          <p:nvPr/>
        </p:nvSpPr>
        <p:spPr bwMode="auto">
          <a:xfrm>
            <a:off x="1649016" y="3429000"/>
            <a:ext cx="6250781" cy="812602"/>
          </a:xfrm>
          <a:prstGeom prst="rect">
            <a:avLst/>
          </a:prstGeom>
          <a:solidFill>
            <a:srgbClr val="FFFFFF">
              <a:alpha val="79999"/>
            </a:srgb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6811" name="Rectangle 11"/>
          <p:cNvSpPr>
            <a:spLocks/>
          </p:cNvSpPr>
          <p:nvPr/>
        </p:nvSpPr>
        <p:spPr bwMode="auto">
          <a:xfrm>
            <a:off x="2702719" y="241102"/>
            <a:ext cx="6777633" cy="1134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3516">
                <a:solidFill>
                  <a:srgbClr val="000000"/>
                </a:solidFill>
                <a:latin typeface="Optima" charset="0"/>
                <a:ea typeface="ＭＳ Ｐゴシック" charset="0"/>
                <a:cs typeface="Optima" charset="0"/>
                <a:sym typeface="Optima" charset="0"/>
              </a:rPr>
              <a:t>In what ways can a continuous trait change in an instant of time?</a:t>
            </a:r>
          </a:p>
        </p:txBody>
      </p:sp>
      <p:sp>
        <p:nvSpPr>
          <p:cNvPr id="76812" name="Rectangle 12"/>
          <p:cNvSpPr>
            <a:spLocks/>
          </p:cNvSpPr>
          <p:nvPr/>
        </p:nvSpPr>
        <p:spPr bwMode="auto">
          <a:xfrm>
            <a:off x="2497336" y="98227"/>
            <a:ext cx="7045523" cy="1375172"/>
          </a:xfrm>
          <a:prstGeom prst="rect">
            <a:avLst/>
          </a:prstGeom>
          <a:solidFill>
            <a:srgbClr val="FFFFFF">
              <a:alpha val="79999"/>
            </a:srgb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5" name="Rectangle 1"/>
          <p:cNvSpPr>
            <a:spLocks/>
          </p:cNvSpPr>
          <p:nvPr/>
        </p:nvSpPr>
        <p:spPr bwMode="auto">
          <a:xfrm>
            <a:off x="1497211" y="-98227"/>
            <a:ext cx="9215438" cy="6956227"/>
          </a:xfrm>
          <a:prstGeom prst="rect">
            <a:avLst/>
          </a:prstGeom>
          <a:solidFill>
            <a:srgbClr val="FFFFF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940" y="4491633"/>
            <a:ext cx="8995544" cy="955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77827" name="Rectangle 3"/>
          <p:cNvSpPr>
            <a:spLocks/>
          </p:cNvSpPr>
          <p:nvPr/>
        </p:nvSpPr>
        <p:spPr bwMode="auto">
          <a:xfrm>
            <a:off x="1584674" y="2291647"/>
            <a:ext cx="9014840" cy="49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3234">
                <a:solidFill>
                  <a:srgbClr val="000000"/>
                </a:solidFill>
                <a:latin typeface="Optima" charset="0"/>
                <a:ea typeface="ＭＳ Ｐゴシック" charset="0"/>
                <a:cs typeface="Optima" charset="0"/>
                <a:sym typeface="Optima" charset="0"/>
              </a:rPr>
              <a:t>Randomly: increase or decrease slightly by chance</a:t>
            </a:r>
          </a:p>
        </p:txBody>
      </p:sp>
      <p:sp>
        <p:nvSpPr>
          <p:cNvPr id="77828" name="Rectangle 4"/>
          <p:cNvSpPr>
            <a:spLocks/>
          </p:cNvSpPr>
          <p:nvPr/>
        </p:nvSpPr>
        <p:spPr bwMode="auto">
          <a:xfrm>
            <a:off x="2151078" y="3452506"/>
            <a:ext cx="7882031" cy="49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3234">
                <a:solidFill>
                  <a:srgbClr val="000000"/>
                </a:solidFill>
                <a:latin typeface="Optima" charset="0"/>
                <a:ea typeface="ＭＳ Ｐゴシック" charset="0"/>
                <a:cs typeface="Optima" charset="0"/>
                <a:sym typeface="Optima" charset="0"/>
              </a:rPr>
              <a:t>Directionally: be pulled towards some value</a:t>
            </a:r>
          </a:p>
        </p:txBody>
      </p:sp>
      <p:sp>
        <p:nvSpPr>
          <p:cNvPr id="77829" name="Rectangle 5"/>
          <p:cNvSpPr>
            <a:spLocks/>
          </p:cNvSpPr>
          <p:nvPr/>
        </p:nvSpPr>
        <p:spPr bwMode="auto">
          <a:xfrm>
            <a:off x="5565750" y="2875856"/>
            <a:ext cx="1051571" cy="454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2953">
                <a:solidFill>
                  <a:srgbClr val="000000"/>
                </a:solidFill>
                <a:latin typeface="Optima" charset="0"/>
                <a:ea typeface="ＭＳ Ｐゴシック" charset="0"/>
                <a:cs typeface="Optima" charset="0"/>
                <a:sym typeface="Optima" charset="0"/>
              </a:rPr>
              <a:t>and/or</a:t>
            </a:r>
          </a:p>
        </p:txBody>
      </p:sp>
      <p:sp>
        <p:nvSpPr>
          <p:cNvPr id="77830" name="Rectangle 6"/>
          <p:cNvSpPr>
            <a:spLocks/>
          </p:cNvSpPr>
          <p:nvPr/>
        </p:nvSpPr>
        <p:spPr bwMode="auto">
          <a:xfrm flipH="1">
            <a:off x="7462242" y="4527351"/>
            <a:ext cx="544711" cy="892969"/>
          </a:xfrm>
          <a:prstGeom prst="rect">
            <a:avLst/>
          </a:prstGeom>
          <a:solidFill>
            <a:srgbClr val="FFFFF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7831" name="Rectangle 7"/>
          <p:cNvSpPr>
            <a:spLocks/>
          </p:cNvSpPr>
          <p:nvPr/>
        </p:nvSpPr>
        <p:spPr bwMode="auto">
          <a:xfrm>
            <a:off x="1586508" y="2152055"/>
            <a:ext cx="8956477" cy="1393031"/>
          </a:xfrm>
          <a:prstGeom prst="rect">
            <a:avLst/>
          </a:prstGeom>
          <a:solidFill>
            <a:srgbClr val="FFFFFF">
              <a:alpha val="79999"/>
            </a:srgb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7832" name="Rectangle 8"/>
          <p:cNvSpPr>
            <a:spLocks/>
          </p:cNvSpPr>
          <p:nvPr/>
        </p:nvSpPr>
        <p:spPr bwMode="auto">
          <a:xfrm>
            <a:off x="1836539" y="4491633"/>
            <a:ext cx="4795242" cy="955477"/>
          </a:xfrm>
          <a:prstGeom prst="rect">
            <a:avLst/>
          </a:prstGeom>
          <a:solidFill>
            <a:srgbClr val="FFFFFF">
              <a:alpha val="79999"/>
            </a:srgb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grpSp>
        <p:nvGrpSpPr>
          <p:cNvPr id="77836" name="Group 12"/>
          <p:cNvGrpSpPr>
            <a:grpSpLocks/>
          </p:cNvGrpSpPr>
          <p:nvPr/>
        </p:nvGrpSpPr>
        <p:grpSpPr bwMode="auto">
          <a:xfrm>
            <a:off x="4067848" y="4411266"/>
            <a:ext cx="6582293" cy="1945556"/>
            <a:chOff x="17" y="0"/>
            <a:chExt cx="5896" cy="1743"/>
          </a:xfrm>
        </p:grpSpPr>
        <p:sp>
          <p:nvSpPr>
            <p:cNvPr id="77833" name="Rectangle 9"/>
            <p:cNvSpPr>
              <a:spLocks/>
            </p:cNvSpPr>
            <p:nvPr/>
          </p:nvSpPr>
          <p:spPr bwMode="auto">
            <a:xfrm>
              <a:off x="17" y="1336"/>
              <a:ext cx="3753"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2953">
                  <a:solidFill>
                    <a:srgbClr val="FF0000"/>
                  </a:solidFill>
                  <a:latin typeface="Optima" charset="0"/>
                  <a:ea typeface="ＭＳ Ｐゴシック" charset="0"/>
                  <a:cs typeface="Optima" charset="0"/>
                  <a:sym typeface="Optima" charset="0"/>
                </a:rPr>
                <a:t>Adds the entire difference</a:t>
              </a:r>
            </a:p>
          </p:txBody>
        </p:sp>
        <p:sp>
          <p:nvSpPr>
            <p:cNvPr id="77834" name="Line 10"/>
            <p:cNvSpPr>
              <a:spLocks noChangeShapeType="1"/>
            </p:cNvSpPr>
            <p:nvPr/>
          </p:nvSpPr>
          <p:spPr bwMode="auto">
            <a:xfrm flipH="1">
              <a:off x="3713" y="912"/>
              <a:ext cx="456" cy="527"/>
            </a:xfrm>
            <a:prstGeom prst="line">
              <a:avLst/>
            </a:prstGeom>
            <a:noFill/>
            <a:ln w="38100" cap="flat">
              <a:solidFill>
                <a:srgbClr val="FF0000"/>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7835" name="Rectangle 11"/>
            <p:cNvSpPr>
              <a:spLocks/>
            </p:cNvSpPr>
            <p:nvPr/>
          </p:nvSpPr>
          <p:spPr bwMode="auto">
            <a:xfrm>
              <a:off x="2417" y="0"/>
              <a:ext cx="3496" cy="920"/>
            </a:xfrm>
            <a:prstGeom prst="rect">
              <a:avLst/>
            </a:pr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grpSp>
      <p:sp>
        <p:nvSpPr>
          <p:cNvPr id="77837" name="Rectangle 13"/>
          <p:cNvSpPr>
            <a:spLocks/>
          </p:cNvSpPr>
          <p:nvPr/>
        </p:nvSpPr>
        <p:spPr bwMode="auto">
          <a:xfrm>
            <a:off x="2702719" y="241102"/>
            <a:ext cx="6777633" cy="1134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3516">
                <a:solidFill>
                  <a:srgbClr val="000000"/>
                </a:solidFill>
                <a:latin typeface="Optima" charset="0"/>
                <a:ea typeface="ＭＳ Ｐゴシック" charset="0"/>
                <a:cs typeface="Optima" charset="0"/>
                <a:sym typeface="Optima" charset="0"/>
              </a:rPr>
              <a:t>In what ways can a continuous trait change in an instant of time?</a:t>
            </a:r>
          </a:p>
        </p:txBody>
      </p:sp>
      <p:sp>
        <p:nvSpPr>
          <p:cNvPr id="77838" name="Rectangle 14"/>
          <p:cNvSpPr>
            <a:spLocks/>
          </p:cNvSpPr>
          <p:nvPr/>
        </p:nvSpPr>
        <p:spPr bwMode="auto">
          <a:xfrm>
            <a:off x="2497336" y="98227"/>
            <a:ext cx="7045523" cy="1375172"/>
          </a:xfrm>
          <a:prstGeom prst="rect">
            <a:avLst/>
          </a:prstGeom>
          <a:solidFill>
            <a:srgbClr val="FFFFFF">
              <a:alpha val="79999"/>
            </a:srgb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7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49" name="Rectangle 1"/>
          <p:cNvSpPr>
            <a:spLocks/>
          </p:cNvSpPr>
          <p:nvPr/>
        </p:nvSpPr>
        <p:spPr bwMode="auto">
          <a:xfrm>
            <a:off x="1497211" y="-98227"/>
            <a:ext cx="9215438" cy="6956227"/>
          </a:xfrm>
          <a:prstGeom prst="rect">
            <a:avLst/>
          </a:prstGeom>
          <a:solidFill>
            <a:srgbClr val="FFFFF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940" y="4491633"/>
            <a:ext cx="8995544" cy="955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78851" name="Rectangle 3"/>
          <p:cNvSpPr>
            <a:spLocks/>
          </p:cNvSpPr>
          <p:nvPr/>
        </p:nvSpPr>
        <p:spPr bwMode="auto">
          <a:xfrm>
            <a:off x="1584674" y="2291647"/>
            <a:ext cx="9014840" cy="49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3234">
                <a:solidFill>
                  <a:srgbClr val="000000"/>
                </a:solidFill>
                <a:latin typeface="Optima" charset="0"/>
                <a:ea typeface="ＭＳ Ｐゴシック" charset="0"/>
                <a:cs typeface="Optima" charset="0"/>
                <a:sym typeface="Optima" charset="0"/>
              </a:rPr>
              <a:t>Randomly: increase or decrease slightly by chance</a:t>
            </a:r>
          </a:p>
        </p:txBody>
      </p:sp>
      <p:sp>
        <p:nvSpPr>
          <p:cNvPr id="78852" name="Rectangle 4"/>
          <p:cNvSpPr>
            <a:spLocks/>
          </p:cNvSpPr>
          <p:nvPr/>
        </p:nvSpPr>
        <p:spPr bwMode="auto">
          <a:xfrm>
            <a:off x="2151078" y="3452506"/>
            <a:ext cx="7882031" cy="49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3234">
                <a:solidFill>
                  <a:srgbClr val="000000"/>
                </a:solidFill>
                <a:latin typeface="Optima" charset="0"/>
                <a:ea typeface="ＭＳ Ｐゴシック" charset="0"/>
                <a:cs typeface="Optima" charset="0"/>
                <a:sym typeface="Optima" charset="0"/>
              </a:rPr>
              <a:t>Directionally: be pulled towards some value</a:t>
            </a:r>
          </a:p>
        </p:txBody>
      </p:sp>
      <p:sp>
        <p:nvSpPr>
          <p:cNvPr id="78853" name="Rectangle 5"/>
          <p:cNvSpPr>
            <a:spLocks/>
          </p:cNvSpPr>
          <p:nvPr/>
        </p:nvSpPr>
        <p:spPr bwMode="auto">
          <a:xfrm>
            <a:off x="5565750" y="2875856"/>
            <a:ext cx="1051571" cy="454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2953">
                <a:solidFill>
                  <a:srgbClr val="000000"/>
                </a:solidFill>
                <a:latin typeface="Optima" charset="0"/>
                <a:ea typeface="ＭＳ Ｐゴシック" charset="0"/>
                <a:cs typeface="Optima" charset="0"/>
                <a:sym typeface="Optima" charset="0"/>
              </a:rPr>
              <a:t>and/or</a:t>
            </a:r>
          </a:p>
        </p:txBody>
      </p:sp>
      <p:sp>
        <p:nvSpPr>
          <p:cNvPr id="78854" name="Rectangle 6"/>
          <p:cNvSpPr>
            <a:spLocks/>
          </p:cNvSpPr>
          <p:nvPr/>
        </p:nvSpPr>
        <p:spPr bwMode="auto">
          <a:xfrm>
            <a:off x="1586508" y="2152055"/>
            <a:ext cx="8956477" cy="1393031"/>
          </a:xfrm>
          <a:prstGeom prst="rect">
            <a:avLst/>
          </a:prstGeom>
          <a:solidFill>
            <a:srgbClr val="FFFFFF">
              <a:alpha val="79999"/>
            </a:srgb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8855" name="Rectangle 7"/>
          <p:cNvSpPr>
            <a:spLocks/>
          </p:cNvSpPr>
          <p:nvPr/>
        </p:nvSpPr>
        <p:spPr bwMode="auto">
          <a:xfrm>
            <a:off x="1836539" y="4491633"/>
            <a:ext cx="4795242" cy="955477"/>
          </a:xfrm>
          <a:prstGeom prst="rect">
            <a:avLst/>
          </a:prstGeom>
          <a:solidFill>
            <a:srgbClr val="FFFFFF">
              <a:alpha val="79999"/>
            </a:srgb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8856" name="Rectangle 8"/>
          <p:cNvSpPr>
            <a:spLocks/>
          </p:cNvSpPr>
          <p:nvPr/>
        </p:nvSpPr>
        <p:spPr bwMode="auto">
          <a:xfrm>
            <a:off x="1480468" y="5880199"/>
            <a:ext cx="9125025" cy="51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2953">
                <a:solidFill>
                  <a:srgbClr val="FF0000"/>
                </a:solidFill>
                <a:latin typeface="Optima" charset="0"/>
                <a:ea typeface="ＭＳ Ｐゴシック" charset="0"/>
                <a:cs typeface="Optima" charset="0"/>
                <a:sym typeface="Optima" charset="0"/>
              </a:rPr>
              <a:t>Allows directional change less than 100% (even zero)</a:t>
            </a:r>
          </a:p>
        </p:txBody>
      </p:sp>
      <p:sp>
        <p:nvSpPr>
          <p:cNvPr id="78857" name="Line 9"/>
          <p:cNvSpPr>
            <a:spLocks noChangeShapeType="1"/>
          </p:cNvSpPr>
          <p:nvPr/>
        </p:nvSpPr>
        <p:spPr bwMode="auto">
          <a:xfrm flipH="1">
            <a:off x="7239000" y="5277446"/>
            <a:ext cx="508992" cy="589359"/>
          </a:xfrm>
          <a:prstGeom prst="line">
            <a:avLst/>
          </a:prstGeom>
          <a:noFill/>
          <a:ln w="38100" cap="flat">
            <a:solidFill>
              <a:srgbClr val="FF0000"/>
            </a:solidFill>
            <a:prstDash val="solid"/>
            <a:miter lim="800000"/>
            <a:headEnd type="stealth"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
        <p:nvSpPr>
          <p:cNvPr id="78858" name="Rectangle 10"/>
          <p:cNvSpPr>
            <a:spLocks/>
          </p:cNvSpPr>
          <p:nvPr/>
        </p:nvSpPr>
        <p:spPr bwMode="auto">
          <a:xfrm>
            <a:off x="2702719" y="241102"/>
            <a:ext cx="6777633" cy="1134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3516">
                <a:solidFill>
                  <a:srgbClr val="000000"/>
                </a:solidFill>
                <a:latin typeface="Optima" charset="0"/>
                <a:ea typeface="ＭＳ Ｐゴシック" charset="0"/>
                <a:cs typeface="Optima" charset="0"/>
                <a:sym typeface="Optima" charset="0"/>
              </a:rPr>
              <a:t>In what ways can a continuous trait change in an instant of time?</a:t>
            </a:r>
          </a:p>
        </p:txBody>
      </p:sp>
      <p:sp>
        <p:nvSpPr>
          <p:cNvPr id="78859" name="Rectangle 11"/>
          <p:cNvSpPr>
            <a:spLocks/>
          </p:cNvSpPr>
          <p:nvPr/>
        </p:nvSpPr>
        <p:spPr bwMode="auto">
          <a:xfrm>
            <a:off x="2497336" y="98227"/>
            <a:ext cx="7045523" cy="1375172"/>
          </a:xfrm>
          <a:prstGeom prst="rect">
            <a:avLst/>
          </a:prstGeom>
          <a:solidFill>
            <a:srgbClr val="FFFFFF">
              <a:alpha val="79999"/>
            </a:srgb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3" name="Rectangle 1"/>
          <p:cNvSpPr>
            <a:spLocks/>
          </p:cNvSpPr>
          <p:nvPr/>
        </p:nvSpPr>
        <p:spPr bwMode="auto">
          <a:xfrm>
            <a:off x="1497211" y="-98227"/>
            <a:ext cx="9215438" cy="6956227"/>
          </a:xfrm>
          <a:prstGeom prst="rect">
            <a:avLst/>
          </a:prstGeom>
          <a:solidFill>
            <a:srgbClr val="FFFFFF"/>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defTabSz="642915" fontAlgn="base">
              <a:spcBef>
                <a:spcPct val="0"/>
              </a:spcBef>
              <a:spcAft>
                <a:spcPct val="0"/>
              </a:spcAft>
            </a:pPr>
            <a:endParaRPr lang="en-US" sz="2953">
              <a:solidFill>
                <a:srgbClr val="000000"/>
              </a:solidFill>
              <a:latin typeface="Optima" charset="0"/>
              <a:sym typeface="Optima" charset="0"/>
            </a:endParaRPr>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940" y="4491633"/>
            <a:ext cx="8995544" cy="955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79875" name="Rectangle 3"/>
          <p:cNvSpPr>
            <a:spLocks/>
          </p:cNvSpPr>
          <p:nvPr/>
        </p:nvSpPr>
        <p:spPr bwMode="auto">
          <a:xfrm>
            <a:off x="1584674" y="2291647"/>
            <a:ext cx="9014840" cy="49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3234">
                <a:solidFill>
                  <a:srgbClr val="000000"/>
                </a:solidFill>
                <a:latin typeface="Optima" charset="0"/>
                <a:ea typeface="ＭＳ Ｐゴシック" charset="0"/>
                <a:cs typeface="Optima" charset="0"/>
                <a:sym typeface="Optima" charset="0"/>
              </a:rPr>
              <a:t>Randomly: increase or decrease slightly by chance</a:t>
            </a:r>
          </a:p>
        </p:txBody>
      </p:sp>
      <p:sp>
        <p:nvSpPr>
          <p:cNvPr id="79876" name="Rectangle 4"/>
          <p:cNvSpPr>
            <a:spLocks/>
          </p:cNvSpPr>
          <p:nvPr/>
        </p:nvSpPr>
        <p:spPr bwMode="auto">
          <a:xfrm>
            <a:off x="2151078" y="3452506"/>
            <a:ext cx="7882031" cy="49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3234">
                <a:solidFill>
                  <a:srgbClr val="000000"/>
                </a:solidFill>
                <a:latin typeface="Optima" charset="0"/>
                <a:ea typeface="ＭＳ Ｐゴシック" charset="0"/>
                <a:cs typeface="Optima" charset="0"/>
                <a:sym typeface="Optima" charset="0"/>
              </a:rPr>
              <a:t>Directionally: be pulled towards some value</a:t>
            </a:r>
          </a:p>
        </p:txBody>
      </p:sp>
      <p:sp>
        <p:nvSpPr>
          <p:cNvPr id="79877" name="Rectangle 5"/>
          <p:cNvSpPr>
            <a:spLocks/>
          </p:cNvSpPr>
          <p:nvPr/>
        </p:nvSpPr>
        <p:spPr bwMode="auto">
          <a:xfrm>
            <a:off x="5565750" y="2875856"/>
            <a:ext cx="1051571" cy="454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2953">
                <a:solidFill>
                  <a:srgbClr val="000000"/>
                </a:solidFill>
                <a:latin typeface="Optima" charset="0"/>
                <a:ea typeface="ＭＳ Ｐゴシック" charset="0"/>
                <a:cs typeface="Optima" charset="0"/>
                <a:sym typeface="Optima" charset="0"/>
              </a:rPr>
              <a:t>and/or</a:t>
            </a:r>
          </a:p>
        </p:txBody>
      </p:sp>
      <p:sp>
        <p:nvSpPr>
          <p:cNvPr id="79878" name="Rectangle 6"/>
          <p:cNvSpPr>
            <a:spLocks/>
          </p:cNvSpPr>
          <p:nvPr/>
        </p:nvSpPr>
        <p:spPr bwMode="auto">
          <a:xfrm>
            <a:off x="3549442" y="5774225"/>
            <a:ext cx="5085303" cy="49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p>
            <a:pPr algn="ctr" defTabSz="642915" fontAlgn="base">
              <a:spcBef>
                <a:spcPct val="0"/>
              </a:spcBef>
              <a:spcAft>
                <a:spcPct val="0"/>
              </a:spcAft>
            </a:pPr>
            <a:r>
              <a:rPr lang="en-US" sz="3234">
                <a:solidFill>
                  <a:srgbClr val="000000"/>
                </a:solidFill>
                <a:latin typeface="Optima" charset="0"/>
                <a:ea typeface="ＭＳ Ｐゴシック" charset="0"/>
                <a:cs typeface="Optima" charset="0"/>
                <a:sym typeface="Optima" charset="0"/>
              </a:rPr>
              <a:t>Ornstein-Uhlenbeck process</a:t>
            </a:r>
          </a:p>
        </p:txBody>
      </p:sp>
      <p:sp>
        <p:nvSpPr>
          <p:cNvPr id="79879" name="Rectangle 7"/>
          <p:cNvSpPr>
            <a:spLocks/>
          </p:cNvSpPr>
          <p:nvPr/>
        </p:nvSpPr>
        <p:spPr bwMode="auto">
          <a:xfrm>
            <a:off x="2702719" y="241102"/>
            <a:ext cx="6777633" cy="1134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ctr" defTabSz="642915" fontAlgn="base">
              <a:spcBef>
                <a:spcPct val="0"/>
              </a:spcBef>
              <a:spcAft>
                <a:spcPct val="0"/>
              </a:spcAft>
            </a:pPr>
            <a:r>
              <a:rPr lang="en-US" sz="3516">
                <a:solidFill>
                  <a:srgbClr val="000000"/>
                </a:solidFill>
                <a:latin typeface="Optima" charset="0"/>
                <a:ea typeface="ＭＳ Ｐゴシック" charset="0"/>
                <a:cs typeface="Optima" charset="0"/>
                <a:sym typeface="Optima" charset="0"/>
              </a:rPr>
              <a:t>In what ways can a continuous trait change in an instant of time?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16903</TotalTime>
  <Words>830</Words>
  <Application>Microsoft Macintosh PowerPoint</Application>
  <PresentationFormat>Widescreen</PresentationFormat>
  <Paragraphs>107</Paragraphs>
  <Slides>23</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Gill Sans</vt:lpstr>
      <vt:lpstr>Optima</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O'Meara, Brian</dc:creator>
  <cp:lastModifiedBy>O'Meara, Brian</cp:lastModifiedBy>
  <cp:revision>109</cp:revision>
  <dcterms:created xsi:type="dcterms:W3CDTF">2025-08-21T16:53:40Z</dcterms:created>
  <dcterms:modified xsi:type="dcterms:W3CDTF">2025-11-14T19:41:49Z</dcterms:modified>
</cp:coreProperties>
</file>