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4" r:id="rId3"/>
    <p:sldId id="266" r:id="rId4"/>
    <p:sldId id="267" r:id="rId5"/>
    <p:sldId id="268" r:id="rId6"/>
    <p:sldId id="257" r:id="rId7"/>
    <p:sldId id="258" r:id="rId8"/>
    <p:sldId id="259" r:id="rId9"/>
    <p:sldId id="260" r:id="rId10"/>
    <p:sldId id="261" r:id="rId11"/>
    <p:sldId id="262"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37FF"/>
    <a:srgbClr val="0096FF"/>
    <a:srgbClr val="FF2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78962"/>
  </p:normalViewPr>
  <p:slideViewPr>
    <p:cSldViewPr snapToGrid="0">
      <p:cViewPr varScale="1">
        <p:scale>
          <a:sx n="70" d="100"/>
          <a:sy n="70" d="100"/>
        </p:scale>
        <p:origin x="4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11/21/25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a:t>
            </a:fld>
            <a:endParaRPr lang="en-US"/>
          </a:p>
        </p:txBody>
      </p:sp>
    </p:spTree>
    <p:extLst>
      <p:ext uri="{BB962C8B-B14F-4D97-AF65-F5344CB8AC3E}">
        <p14:creationId xmlns:p14="http://schemas.microsoft.com/office/powerpoint/2010/main" val="401737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patterns of differentiation, defined by elevated FST and RND values, are observed in the XLRD of the collinear X chromosome among sub-populations of Felis silvestris (FST W = 967,418; P ≤ 2.2 × 10−16; RND W = 676,916; P ≤ 2.2 × 10−16) and Sus scrofa (FST W = 1,090,762; P ≤ 2.2 × 10−16; RND W = 969,461; P ≤ 2.2 × 10−16).  Error bars indicate maximum and minimum values outside of the interquartile range.</a:t>
            </a:r>
          </a:p>
        </p:txBody>
      </p:sp>
      <p:sp>
        <p:nvSpPr>
          <p:cNvPr id="4" name="Slide Number Placeholder 3"/>
          <p:cNvSpPr>
            <a:spLocks noGrp="1"/>
          </p:cNvSpPr>
          <p:nvPr>
            <p:ph type="sldNum" sz="quarter" idx="5"/>
          </p:nvPr>
        </p:nvSpPr>
        <p:spPr/>
        <p:txBody>
          <a:bodyPr/>
          <a:lstStyle/>
          <a:p>
            <a:fld id="{19BC37D9-B975-0E4A-B346-E683C6B8CA8D}" type="slidenum">
              <a:rPr lang="en-US" smtClean="0"/>
              <a:t>11</a:t>
            </a:fld>
            <a:endParaRPr lang="en-US"/>
          </a:p>
        </p:txBody>
      </p:sp>
    </p:spTree>
    <p:extLst>
      <p:ext uri="{BB962C8B-B14F-4D97-AF65-F5344CB8AC3E}">
        <p14:creationId xmlns:p14="http://schemas.microsoft.com/office/powerpoint/2010/main" val="232129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SVbyEye</a:t>
            </a:r>
            <a:r>
              <a:rPr lang="en-US" dirty="0"/>
              <a:t> plots show that the Oryctolagus cuniculus X chromosome is largely collinear within the XLRD and possesses increased differentiation in a region with synteny to the human XLRD. Matching patterns of elevated RND in this region are described in the original manuscript26.</a:t>
            </a:r>
          </a:p>
        </p:txBody>
      </p:sp>
      <p:sp>
        <p:nvSpPr>
          <p:cNvPr id="4" name="Slide Number Placeholder 3"/>
          <p:cNvSpPr>
            <a:spLocks noGrp="1"/>
          </p:cNvSpPr>
          <p:nvPr>
            <p:ph type="sldNum" sz="quarter" idx="5"/>
          </p:nvPr>
        </p:nvSpPr>
        <p:spPr/>
        <p:txBody>
          <a:bodyPr/>
          <a:lstStyle/>
          <a:p>
            <a:fld id="{19BC37D9-B975-0E4A-B346-E683C6B8CA8D}" type="slidenum">
              <a:rPr lang="en-US" smtClean="0"/>
              <a:t>12</a:t>
            </a:fld>
            <a:endParaRPr lang="en-US"/>
          </a:p>
        </p:txBody>
      </p:sp>
    </p:spTree>
    <p:extLst>
      <p:ext uri="{BB962C8B-B14F-4D97-AF65-F5344CB8AC3E}">
        <p14:creationId xmlns:p14="http://schemas.microsoft.com/office/powerpoint/2010/main" val="23967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2</a:t>
            </a:fld>
            <a:endParaRPr lang="en-US"/>
          </a:p>
        </p:txBody>
      </p:sp>
    </p:spTree>
    <p:extLst>
      <p:ext uri="{BB962C8B-B14F-4D97-AF65-F5344CB8AC3E}">
        <p14:creationId xmlns:p14="http://schemas.microsoft.com/office/powerpoint/2010/main" val="223342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3</a:t>
            </a:fld>
            <a:endParaRPr lang="en-US"/>
          </a:p>
        </p:txBody>
      </p:sp>
    </p:spTree>
    <p:extLst>
      <p:ext uri="{BB962C8B-B14F-4D97-AF65-F5344CB8AC3E}">
        <p14:creationId xmlns:p14="http://schemas.microsoft.com/office/powerpoint/2010/main" val="52899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4</a:t>
            </a:fld>
            <a:endParaRPr lang="en-US"/>
          </a:p>
        </p:txBody>
      </p:sp>
    </p:spTree>
    <p:extLst>
      <p:ext uri="{BB962C8B-B14F-4D97-AF65-F5344CB8AC3E}">
        <p14:creationId xmlns:p14="http://schemas.microsoft.com/office/powerpoint/2010/main" val="220076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Clades with highly conserved karyotypes were selected across the placental mammal phylogeny and plotted relative to the </a:t>
            </a:r>
            <a:r>
              <a:rPr lang="en-US" dirty="0" err="1"/>
              <a:t>Zoonomia</a:t>
            </a:r>
            <a:r>
              <a:rPr lang="en-US" dirty="0"/>
              <a:t> phylogeny20 to jointly </a:t>
            </a:r>
            <a:r>
              <a:rPr lang="en-US" dirty="0" err="1"/>
              <a:t>analyse</a:t>
            </a:r>
            <a:r>
              <a:rPr lang="en-US" dirty="0"/>
              <a:t> evolutionarily conserved recombination patterns and phylogenomic discordance. The outer circle shows species (marked with squares) for which recombination maps were generated or published. In Carnivora, 1 = Canis lupus, 2 = Prionailurus bengalensis, 3 = Felis catus, 4 = Panthera </a:t>
            </a:r>
            <a:r>
              <a:rPr lang="en-US" dirty="0" err="1"/>
              <a:t>tigris</a:t>
            </a:r>
            <a:r>
              <a:rPr lang="en-US" dirty="0"/>
              <a:t> </a:t>
            </a:r>
            <a:r>
              <a:rPr lang="en-US" dirty="0" err="1"/>
              <a:t>jacksonii</a:t>
            </a:r>
            <a:r>
              <a:rPr lang="en-US" dirty="0"/>
              <a:t> and 5 = Panthera </a:t>
            </a:r>
            <a:r>
              <a:rPr lang="en-US" dirty="0" err="1"/>
              <a:t>tigris</a:t>
            </a:r>
            <a:r>
              <a:rPr lang="en-US" dirty="0"/>
              <a:t> </a:t>
            </a:r>
            <a:r>
              <a:rPr lang="en-US" dirty="0" err="1"/>
              <a:t>sumatrae</a:t>
            </a:r>
            <a:r>
              <a:rPr lang="en-US" dirty="0"/>
              <a:t>. The inner circle shows focal clades (marked with circles) selected for phylogenomic analyses and patterns of introgression.</a:t>
            </a:r>
          </a:p>
        </p:txBody>
      </p:sp>
      <p:sp>
        <p:nvSpPr>
          <p:cNvPr id="4" name="Slide Number Placeholder 3"/>
          <p:cNvSpPr>
            <a:spLocks noGrp="1"/>
          </p:cNvSpPr>
          <p:nvPr>
            <p:ph type="sldNum" sz="quarter" idx="5"/>
          </p:nvPr>
        </p:nvSpPr>
        <p:spPr/>
        <p:txBody>
          <a:bodyPr/>
          <a:lstStyle/>
          <a:p>
            <a:fld id="{19BC37D9-B975-0E4A-B346-E683C6B8CA8D}" type="slidenum">
              <a:rPr lang="en-US" smtClean="0"/>
              <a:t>6</a:t>
            </a:fld>
            <a:endParaRPr lang="en-US"/>
          </a:p>
        </p:txBody>
      </p:sp>
    </p:spTree>
    <p:extLst>
      <p:ext uri="{BB962C8B-B14F-4D97-AF65-F5344CB8AC3E}">
        <p14:creationId xmlns:p14="http://schemas.microsoft.com/office/powerpoint/2010/main" val="336444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species, genome-wide recombination rates were divided into quintiles. Given the relationship between recombination rate and chromosome length, we compare the X chromosome with the largest autosome in each genome, as the largest chromosome is expected to have the lowest recombination rate among autosomes. Our results show that, unlike the largest autosome, the lowest recombination quintile is often the most frequent on the X chromosome and tends to form the longest consecutive blocks.</a:t>
            </a:r>
          </a:p>
        </p:txBody>
      </p:sp>
      <p:sp>
        <p:nvSpPr>
          <p:cNvPr id="4" name="Slide Number Placeholder 3"/>
          <p:cNvSpPr>
            <a:spLocks noGrp="1"/>
          </p:cNvSpPr>
          <p:nvPr>
            <p:ph type="sldNum" sz="quarter" idx="5"/>
          </p:nvPr>
        </p:nvSpPr>
        <p:spPr/>
        <p:txBody>
          <a:bodyPr/>
          <a:lstStyle/>
          <a:p>
            <a:fld id="{19BC37D9-B975-0E4A-B346-E683C6B8CA8D}" type="slidenum">
              <a:rPr lang="en-US" smtClean="0"/>
              <a:t>7</a:t>
            </a:fld>
            <a:endParaRPr lang="en-US"/>
          </a:p>
        </p:txBody>
      </p:sp>
    </p:spTree>
    <p:extLst>
      <p:ext uri="{BB962C8B-B14F-4D97-AF65-F5344CB8AC3E}">
        <p14:creationId xmlns:p14="http://schemas.microsoft.com/office/powerpoint/2010/main" val="397079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The X chromosome is largely collinear across most placental mammals. Rarely, collinearity is interrupted by small inversions. A black circle marks the inferred centromere. For humans, the location is determined directly from the complete T2TCHM13v.2.0 genome assembly. Felid centromere locations are orthologous to the human location45. The positions for other taxa are approximated on the basis of assembly inferences (for example, assembly gaps, flanking satellite enrichment) and strong karyotypic conservation61. b, The recombination landscape of the X chromosome remains conserved across placental mammal </a:t>
            </a:r>
            <a:r>
              <a:rPr lang="en-US" dirty="0" err="1"/>
              <a:t>superorders</a:t>
            </a:r>
            <a:r>
              <a:rPr lang="en-US" dirty="0"/>
              <a:t> at both deep and shallow evolutionary levels (indicated by </a:t>
            </a:r>
            <a:r>
              <a:rPr lang="en-US" dirty="0" err="1"/>
              <a:t>coloured</a:t>
            </a:r>
            <a:r>
              <a:rPr lang="en-US" dirty="0"/>
              <a:t> circles matching clades in Fig. 1). The highlighted region (light blue) indicates the XLRD, approximately spanning the interval between JADE3 and CHRDL1.  Loci involved in 3D X chromosome </a:t>
            </a:r>
            <a:r>
              <a:rPr lang="en-US" dirty="0" err="1"/>
              <a:t>superlooping</a:t>
            </a:r>
            <a:r>
              <a:rPr lang="en-US" dirty="0"/>
              <a:t>, ICCE, XIST, DXZ4 and FIRRE, are shown below each X chromosome map. The grey and purple bars under each chromosome represent the XAR and the XCR, respectively. The XAR–XCR boundary marks the proximal boundary of the XLRD. Recombination rates are normalized to the highest value on the X chromosome. c, Quintile values of the two lowest (blue) and highest (red) recombination rate categories reveal the preservation of the recombination landscape on the X chromosome across species; this preservation is especially evident in </a:t>
            </a:r>
            <a:r>
              <a:rPr lang="en-US" dirty="0" err="1"/>
              <a:t>Laurasiatheria</a:t>
            </a:r>
            <a:r>
              <a:rPr lang="en-US" dirty="0"/>
              <a:t>. The XLRD (black line) is flanked by several smaller, multi-megabase, conserved, cold and hotspots. The </a:t>
            </a:r>
            <a:r>
              <a:rPr lang="en-US" dirty="0" err="1"/>
              <a:t>pseudoautosomal</a:t>
            </a:r>
            <a:r>
              <a:rPr lang="en-US" dirty="0"/>
              <a:t> region is located at the left end of each chromosome map.</a:t>
            </a:r>
          </a:p>
        </p:txBody>
      </p:sp>
      <p:sp>
        <p:nvSpPr>
          <p:cNvPr id="4" name="Slide Number Placeholder 3"/>
          <p:cNvSpPr>
            <a:spLocks noGrp="1"/>
          </p:cNvSpPr>
          <p:nvPr>
            <p:ph type="sldNum" sz="quarter" idx="5"/>
          </p:nvPr>
        </p:nvSpPr>
        <p:spPr/>
        <p:txBody>
          <a:bodyPr/>
          <a:lstStyle/>
          <a:p>
            <a:fld id="{19BC37D9-B975-0E4A-B346-E683C6B8CA8D}" type="slidenum">
              <a:rPr lang="en-US" smtClean="0"/>
              <a:t>8</a:t>
            </a:fld>
            <a:endParaRPr lang="en-US"/>
          </a:p>
        </p:txBody>
      </p:sp>
    </p:spTree>
    <p:extLst>
      <p:ext uri="{BB962C8B-B14F-4D97-AF65-F5344CB8AC3E}">
        <p14:creationId xmlns:p14="http://schemas.microsoft.com/office/powerpoint/2010/main" val="352443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Mammal clades show variable  amounts of phylogenomic discordance related to introgression. T1 topologies represent the most common locus tree across the genome, whereas T2 and T3 are the second and third most frequent topologies, respectively. In all cases, the topology most consistent with the species tree is outlined in red. Comparisons of tree topology frequencies between autosomes and the entire X chromosome are shown for groups 1–3. a, Group 1 clades with little discordance. b, Group 2 clades with moderate discordance. Group definitions are provided in the main text. The three most frequent topologies and their genome-wide distributions for each clade are shown in Supplementary Figs. 25–40. c, Group 3 clades  with extensive discordance show recombination-related discordance on the X chromosome and autosomes. Tree frequencies are asymmetric, with different topologies enriched between the X chromosome and the autosomes and between high and low recombination regions. Species-tree frequencies are also most common in the XLRD. D-statistics, </a:t>
            </a:r>
            <a:r>
              <a:rPr lang="en-US" dirty="0" err="1"/>
              <a:t>QuIBL</a:t>
            </a:r>
            <a:r>
              <a:rPr lang="en-US" dirty="0"/>
              <a:t> and analysis of the alpha shape parameter were used jointly to identify discordant topologies related to introgression or ILS (Supplementary Tables 6, 7 and 9).</a:t>
            </a:r>
          </a:p>
        </p:txBody>
      </p:sp>
      <p:sp>
        <p:nvSpPr>
          <p:cNvPr id="4" name="Slide Number Placeholder 3"/>
          <p:cNvSpPr>
            <a:spLocks noGrp="1"/>
          </p:cNvSpPr>
          <p:nvPr>
            <p:ph type="sldNum" sz="quarter" idx="5"/>
          </p:nvPr>
        </p:nvSpPr>
        <p:spPr/>
        <p:txBody>
          <a:bodyPr/>
          <a:lstStyle/>
          <a:p>
            <a:fld id="{19BC37D9-B975-0E4A-B346-E683C6B8CA8D}" type="slidenum">
              <a:rPr lang="en-US" smtClean="0"/>
              <a:t>9</a:t>
            </a:fld>
            <a:endParaRPr lang="en-US"/>
          </a:p>
        </p:txBody>
      </p:sp>
    </p:spTree>
    <p:extLst>
      <p:ext uri="{BB962C8B-B14F-4D97-AF65-F5344CB8AC3E}">
        <p14:creationId xmlns:p14="http://schemas.microsoft.com/office/powerpoint/2010/main" val="3934961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Genome-wide  distribution patterns of species (blue) and introgression (red) locus trees show that the XLRD acts as a barrier to gene flow and serves as a reliable phylogenomic marker. a, The species tree is enriched on the X chromosome and at the </a:t>
            </a:r>
            <a:r>
              <a:rPr lang="en-US" dirty="0" err="1"/>
              <a:t>centres</a:t>
            </a:r>
            <a:r>
              <a:rPr lang="en-US" dirty="0"/>
              <a:t> of large metacentric autosomes, but depleted at telomeres in three mammal groups classified as group 2, which exhibit moderate discordance due to introgression: Myotis (little brown bats), Martes (martens), Mustela (ferrets) and Sus (pigs). The introgression signal is stronger at telomeres and shifts gradually towards the species tree as it approaches the centromeres, where recombination is lower and background selection is more effective. b, Among  placental mammal clades, the frequency of the species tree (blue line) is consistently highest within the XLRD. The species tree, inferred to be the most common topology on the X chromosome (and XLRD), exhibits an inverse relationship with recombination quintiles. c, These patterns are most noticeable in group 3 clades, which show extensive discordance due to introgression, such as in the leopard cat lineage (Prionailurus), where the species tree is clustered prominently on the X chromosome. d, The species tree, identified as the most frequent topology on the X chromosome (and XLRD), again shows an inverse relationship with recombination quintiles for group 3 clades. Similar plots for group 2 clades are presented in Extended Data Fig. 6.</a:t>
            </a:r>
          </a:p>
        </p:txBody>
      </p:sp>
      <p:sp>
        <p:nvSpPr>
          <p:cNvPr id="4" name="Slide Number Placeholder 3"/>
          <p:cNvSpPr>
            <a:spLocks noGrp="1"/>
          </p:cNvSpPr>
          <p:nvPr>
            <p:ph type="sldNum" sz="quarter" idx="5"/>
          </p:nvPr>
        </p:nvSpPr>
        <p:spPr/>
        <p:txBody>
          <a:bodyPr/>
          <a:lstStyle/>
          <a:p>
            <a:fld id="{19BC37D9-B975-0E4A-B346-E683C6B8CA8D}" type="slidenum">
              <a:rPr lang="en-US" smtClean="0"/>
              <a:t>10</a:t>
            </a:fld>
            <a:endParaRPr lang="en-US"/>
          </a:p>
        </p:txBody>
      </p:sp>
    </p:spTree>
    <p:extLst>
      <p:ext uri="{BB962C8B-B14F-4D97-AF65-F5344CB8AC3E}">
        <p14:creationId xmlns:p14="http://schemas.microsoft.com/office/powerpoint/2010/main" val="234505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11/21/25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11/21/25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doi.org/10.1093/molbev/msaa03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12" name="TextBox 11">
            <a:extLst>
              <a:ext uri="{FF2B5EF4-FFF2-40B4-BE49-F238E27FC236}">
                <a16:creationId xmlns:a16="http://schemas.microsoft.com/office/drawing/2014/main" id="{23DDA5F9-F3C1-3C39-29CC-569867ED8BA6}"/>
              </a:ext>
            </a:extLst>
          </p:cNvPr>
          <p:cNvSpPr txBox="1"/>
          <p:nvPr/>
        </p:nvSpPr>
        <p:spPr>
          <a:xfrm>
            <a:off x="8268067" y="3895615"/>
            <a:ext cx="3822189" cy="1384995"/>
          </a:xfrm>
          <a:prstGeom prst="rect">
            <a:avLst/>
          </a:prstGeom>
          <a:noFill/>
        </p:spPr>
        <p:txBody>
          <a:bodyPr wrap="square" rtlCol="0">
            <a:spAutoFit/>
          </a:bodyPr>
          <a:lstStyle/>
          <a:p>
            <a:r>
              <a:rPr lang="en-US" sz="2800" dirty="0">
                <a:latin typeface="Optima" panose="02000503060000020004" pitchFamily="2" charset="0"/>
              </a:rPr>
              <a:t>Class focus area: Genomics and a speciation desert</a:t>
            </a:r>
          </a:p>
        </p:txBody>
      </p:sp>
      <p:pic>
        <p:nvPicPr>
          <p:cNvPr id="8" name="Picture 7" descr="A diagram of animals and numbers&#10;&#10;AI-generated content may be incorrect.">
            <a:extLst>
              <a:ext uri="{FF2B5EF4-FFF2-40B4-BE49-F238E27FC236}">
                <a16:creationId xmlns:a16="http://schemas.microsoft.com/office/drawing/2014/main" id="{C807FCB1-1943-2BE0-8994-AB9A3464D39F}"/>
              </a:ext>
            </a:extLst>
          </p:cNvPr>
          <p:cNvPicPr>
            <a:picLocks noChangeAspect="1"/>
          </p:cNvPicPr>
          <p:nvPr/>
        </p:nvPicPr>
        <p:blipFill>
          <a:blip r:embed="rId3"/>
          <a:srcRect b="35509"/>
          <a:stretch>
            <a:fillRect/>
          </a:stretch>
        </p:blipFill>
        <p:spPr>
          <a:xfrm>
            <a:off x="-62899" y="1879600"/>
            <a:ext cx="8296152" cy="4995333"/>
          </a:xfrm>
          <a:prstGeom prst="rect">
            <a:avLst/>
          </a:prstGeom>
        </p:spPr>
      </p:pic>
      <p:sp>
        <p:nvSpPr>
          <p:cNvPr id="14" name="TextBox 13">
            <a:extLst>
              <a:ext uri="{FF2B5EF4-FFF2-40B4-BE49-F238E27FC236}">
                <a16:creationId xmlns:a16="http://schemas.microsoft.com/office/drawing/2014/main" id="{82FD20D5-11E2-44B2-1413-7BADE1A7D6C3}"/>
              </a:ext>
            </a:extLst>
          </p:cNvPr>
          <p:cNvSpPr txBox="1"/>
          <p:nvPr/>
        </p:nvSpPr>
        <p:spPr>
          <a:xfrm>
            <a:off x="8416920" y="5390296"/>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sp>
        <p:nvSpPr>
          <p:cNvPr id="5" name="TextBox 4">
            <a:extLst>
              <a:ext uri="{FF2B5EF4-FFF2-40B4-BE49-F238E27FC236}">
                <a16:creationId xmlns:a16="http://schemas.microsoft.com/office/drawing/2014/main" id="{ABF13A79-EFB1-2305-2B7F-9DAE9B9D9CFB}"/>
              </a:ext>
            </a:extLst>
          </p:cNvPr>
          <p:cNvSpPr txBox="1"/>
          <p:nvPr/>
        </p:nvSpPr>
        <p:spPr>
          <a:xfrm>
            <a:off x="6908800" y="594882"/>
            <a:ext cx="5181456" cy="2031325"/>
          </a:xfrm>
          <a:prstGeom prst="rect">
            <a:avLst/>
          </a:prstGeom>
          <a:noFill/>
        </p:spPr>
        <p:txBody>
          <a:bodyPr wrap="square">
            <a:spAutoFit/>
          </a:bodyPr>
          <a:lstStyle/>
          <a:p>
            <a:r>
              <a:rPr lang="en-US" dirty="0">
                <a:latin typeface="Optima" panose="02000503060000020004" pitchFamily="2" charset="0"/>
              </a:rPr>
              <a:t>Nicole M. Foley, Richard G. </a:t>
            </a:r>
            <a:r>
              <a:rPr lang="en-US" dirty="0" err="1">
                <a:latin typeface="Optima" panose="02000503060000020004" pitchFamily="2" charset="0"/>
              </a:rPr>
              <a:t>Rasulis</a:t>
            </a:r>
            <a:r>
              <a:rPr lang="en-US" dirty="0">
                <a:latin typeface="Optima" panose="02000503060000020004" pitchFamily="2" charset="0"/>
              </a:rPr>
              <a:t>, Zoya Wani, Mayra N. Mendoza Cerna, Henrique V. Figueiró, Klaus Peter </a:t>
            </a:r>
            <a:r>
              <a:rPr lang="en-US" dirty="0" err="1">
                <a:latin typeface="Optima" panose="02000503060000020004" pitchFamily="2" charset="0"/>
              </a:rPr>
              <a:t>Koepfli</a:t>
            </a:r>
            <a:r>
              <a:rPr lang="en-US" dirty="0">
                <a:latin typeface="Optima" panose="02000503060000020004" pitchFamily="2" charset="0"/>
              </a:rPr>
              <a:t>, Terje Raudsepp &amp; William J. Murphy. 2025. “An ancient recombination desert is a speciation supergene in placental mammals” </a:t>
            </a:r>
            <a:r>
              <a:rPr lang="en-US" i="1" dirty="0">
                <a:latin typeface="Optima" panose="02000503060000020004" pitchFamily="2" charset="0"/>
              </a:rPr>
              <a:t>Nature </a:t>
            </a:r>
            <a:r>
              <a:rPr lang="en-US" dirty="0">
                <a:latin typeface="Optima" panose="02000503060000020004" pitchFamily="2" charset="0"/>
              </a:rPr>
              <a:t>https://</a:t>
            </a:r>
            <a:r>
              <a:rPr lang="en-US" dirty="0" err="1">
                <a:latin typeface="Optima" panose="02000503060000020004" pitchFamily="2" charset="0"/>
              </a:rPr>
              <a:t>doi.org</a:t>
            </a:r>
            <a:r>
              <a:rPr lang="en-US" dirty="0">
                <a:latin typeface="Optima" panose="02000503060000020004" pitchFamily="2" charset="0"/>
              </a:rPr>
              <a:t>/10.1038/s41586-025-09740-2</a:t>
            </a:r>
          </a:p>
        </p:txBody>
      </p:sp>
    </p:spTree>
    <p:extLst>
      <p:ext uri="{BB962C8B-B14F-4D97-AF65-F5344CB8AC3E}">
        <p14:creationId xmlns:p14="http://schemas.microsoft.com/office/powerpoint/2010/main" val="265594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F8DC99C8-953D-5D03-6CD3-6AED1D51BBF5}"/>
              </a:ext>
            </a:extLst>
          </p:cNvPr>
          <p:cNvPicPr>
            <a:picLocks noChangeAspect="1"/>
          </p:cNvPicPr>
          <p:nvPr/>
        </p:nvPicPr>
        <p:blipFill>
          <a:blip r:embed="rId3"/>
          <a:stretch>
            <a:fillRect/>
          </a:stretch>
        </p:blipFill>
        <p:spPr>
          <a:xfrm>
            <a:off x="1891419" y="643466"/>
            <a:ext cx="8409161" cy="5571067"/>
          </a:xfrm>
          <a:prstGeom prst="rect">
            <a:avLst/>
          </a:prstGeom>
        </p:spPr>
      </p:pic>
    </p:spTree>
    <p:extLst>
      <p:ext uri="{BB962C8B-B14F-4D97-AF65-F5344CB8AC3E}">
        <p14:creationId xmlns:p14="http://schemas.microsoft.com/office/powerpoint/2010/main" val="137400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9F22AF00-3CD0-A1F1-0734-EE4C0E7C83F8}"/>
              </a:ext>
            </a:extLst>
          </p:cNvPr>
          <p:cNvPicPr>
            <a:picLocks noChangeAspect="1"/>
          </p:cNvPicPr>
          <p:nvPr/>
        </p:nvPicPr>
        <p:blipFill>
          <a:blip r:embed="rId3"/>
          <a:stretch>
            <a:fillRect/>
          </a:stretch>
        </p:blipFill>
        <p:spPr>
          <a:xfrm>
            <a:off x="3178232" y="0"/>
            <a:ext cx="5835535" cy="6858000"/>
          </a:xfrm>
          <a:prstGeom prst="rect">
            <a:avLst/>
          </a:prstGeom>
        </p:spPr>
      </p:pic>
    </p:spTree>
    <p:extLst>
      <p:ext uri="{BB962C8B-B14F-4D97-AF65-F5344CB8AC3E}">
        <p14:creationId xmlns:p14="http://schemas.microsoft.com/office/powerpoint/2010/main" val="281179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graph&#10;&#10;AI-generated content may be incorrect.">
            <a:extLst>
              <a:ext uri="{FF2B5EF4-FFF2-40B4-BE49-F238E27FC236}">
                <a16:creationId xmlns:a16="http://schemas.microsoft.com/office/drawing/2014/main" id="{8006A5DC-1B42-2E94-E1AC-6F9281ECC09D}"/>
              </a:ext>
            </a:extLst>
          </p:cNvPr>
          <p:cNvPicPr>
            <a:picLocks noChangeAspect="1"/>
          </p:cNvPicPr>
          <p:nvPr/>
        </p:nvPicPr>
        <p:blipFill>
          <a:blip r:embed="rId3"/>
          <a:stretch>
            <a:fillRect/>
          </a:stretch>
        </p:blipFill>
        <p:spPr>
          <a:xfrm>
            <a:off x="1777342" y="643466"/>
            <a:ext cx="8637315" cy="5571067"/>
          </a:xfrm>
          <a:prstGeom prst="rect">
            <a:avLst/>
          </a:prstGeom>
        </p:spPr>
      </p:pic>
    </p:spTree>
    <p:extLst>
      <p:ext uri="{BB962C8B-B14F-4D97-AF65-F5344CB8AC3E}">
        <p14:creationId xmlns:p14="http://schemas.microsoft.com/office/powerpoint/2010/main" val="115890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F75C9-4D47-1353-8599-A79DF6B28396}"/>
              </a:ext>
            </a:extLst>
          </p:cNvPr>
          <p:cNvSpPr txBox="1"/>
          <p:nvPr/>
        </p:nvSpPr>
        <p:spPr>
          <a:xfrm>
            <a:off x="655983" y="337930"/>
            <a:ext cx="11536017"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tima" panose="02000503060000020004" pitchFamily="2" charset="0"/>
              </a:rPr>
              <a:t>Deep learning algorithm?</a:t>
            </a:r>
          </a:p>
          <a:p>
            <a:pPr marL="285750" indent="-285750">
              <a:buFont typeface="Arial" panose="020B0604020202020204" pitchFamily="34" charset="0"/>
              <a:buChar char="•"/>
            </a:pPr>
            <a:r>
              <a:rPr lang="en-US" dirty="0">
                <a:latin typeface="Optima" panose="02000503060000020004" pitchFamily="2" charset="0"/>
              </a:rPr>
              <a:t>Why just X, why not Y?</a:t>
            </a:r>
          </a:p>
          <a:p>
            <a:pPr marL="285750" indent="-285750">
              <a:buFont typeface="Arial" panose="020B0604020202020204" pitchFamily="34" charset="0"/>
              <a:buChar char="•"/>
            </a:pPr>
            <a:r>
              <a:rPr lang="en-US" dirty="0">
                <a:latin typeface="Optima" panose="02000503060000020004" pitchFamily="2" charset="0"/>
              </a:rPr>
              <a:t>Syntenic alignments? Haldane’s rule? Chromosome enrichment? Dosage compensation?</a:t>
            </a:r>
          </a:p>
          <a:p>
            <a:pPr marL="285750" indent="-285750">
              <a:buFont typeface="Arial" panose="020B0604020202020204" pitchFamily="34" charset="0"/>
              <a:buChar char="•"/>
            </a:pPr>
            <a:r>
              <a:rPr lang="en-US" dirty="0">
                <a:latin typeface="Optima" panose="02000503060000020004" pitchFamily="2" charset="0"/>
              </a:rPr>
              <a:t>Is there evidence this occurs beyond mammals?</a:t>
            </a:r>
          </a:p>
          <a:p>
            <a:pPr marL="285750" indent="-285750">
              <a:buFont typeface="Arial" panose="020B0604020202020204" pitchFamily="34" charset="0"/>
              <a:buChar char="•"/>
            </a:pPr>
            <a:r>
              <a:rPr lang="en-US" dirty="0">
                <a:latin typeface="Optima" panose="02000503060000020004" pitchFamily="2" charset="0"/>
              </a:rPr>
              <a:t>Also how uncertain are we about some of the </a:t>
            </a:r>
            <a:r>
              <a:rPr lang="en-US" dirty="0" err="1">
                <a:latin typeface="Optima" panose="02000503060000020004" pitchFamily="2" charset="0"/>
              </a:rPr>
              <a:t>realtionships</a:t>
            </a:r>
            <a:r>
              <a:rPr lang="en-US" dirty="0">
                <a:latin typeface="Optima" panose="02000503060000020004" pitchFamily="2" charset="0"/>
              </a:rPr>
              <a:t> within mammals? I know the broad (Afrotheria, </a:t>
            </a:r>
            <a:r>
              <a:rPr lang="en-US" dirty="0" err="1">
                <a:latin typeface="Optima" panose="02000503060000020004" pitchFamily="2" charset="0"/>
              </a:rPr>
              <a:t>Laurasiathera</a:t>
            </a:r>
            <a:r>
              <a:rPr lang="en-US" dirty="0">
                <a:latin typeface="Optima" panose="02000503060000020004" pitchFamily="2" charset="0"/>
              </a:rPr>
              <a:t>, etc.) seem stable from what I have seen, but how much </a:t>
            </a:r>
            <a:r>
              <a:rPr lang="en-US" dirty="0" err="1">
                <a:latin typeface="Optima" panose="02000503060000020004" pitchFamily="2" charset="0"/>
              </a:rPr>
              <a:t>uncertanty</a:t>
            </a:r>
            <a:r>
              <a:rPr lang="en-US" dirty="0">
                <a:latin typeface="Optima" panose="02000503060000020004" pitchFamily="2" charset="0"/>
              </a:rPr>
              <a:t> do we have? </a:t>
            </a:r>
          </a:p>
          <a:p>
            <a:pPr marL="285750" indent="-285750">
              <a:buFont typeface="Arial" panose="020B0604020202020204" pitchFamily="34" charset="0"/>
              <a:buChar char="•"/>
            </a:pPr>
            <a:r>
              <a:rPr lang="en-US" dirty="0">
                <a:latin typeface="Optima" panose="02000503060000020004" pitchFamily="2" charset="0"/>
              </a:rPr>
              <a:t>It makes me wonder which region is so well-conserved in plants (chloroplast?), given that they don't exhibit much sexual isolation</a:t>
            </a:r>
          </a:p>
        </p:txBody>
      </p:sp>
    </p:spTree>
    <p:extLst>
      <p:ext uri="{BB962C8B-B14F-4D97-AF65-F5344CB8AC3E}">
        <p14:creationId xmlns:p14="http://schemas.microsoft.com/office/powerpoint/2010/main" val="111237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diagram of different types of dna&#10;&#10;AI-generated content may be incorrect.">
            <a:extLst>
              <a:ext uri="{FF2B5EF4-FFF2-40B4-BE49-F238E27FC236}">
                <a16:creationId xmlns:a16="http://schemas.microsoft.com/office/drawing/2014/main" id="{077348A1-5756-63C1-1828-7EA5586C4025}"/>
              </a:ext>
            </a:extLst>
          </p:cNvPr>
          <p:cNvPicPr>
            <a:picLocks noChangeAspect="1"/>
          </p:cNvPicPr>
          <p:nvPr/>
        </p:nvPicPr>
        <p:blipFill>
          <a:blip r:embed="rId3"/>
          <a:srcRect t="1765"/>
          <a:stretch>
            <a:fillRect/>
          </a:stretch>
        </p:blipFill>
        <p:spPr>
          <a:xfrm>
            <a:off x="600074" y="1282"/>
            <a:ext cx="11591925" cy="6519250"/>
          </a:xfrm>
          <a:prstGeom prst="rect">
            <a:avLst/>
          </a:prstGeom>
        </p:spPr>
      </p:pic>
      <p:sp>
        <p:nvSpPr>
          <p:cNvPr id="6" name="TextBox 5">
            <a:extLst>
              <a:ext uri="{FF2B5EF4-FFF2-40B4-BE49-F238E27FC236}">
                <a16:creationId xmlns:a16="http://schemas.microsoft.com/office/drawing/2014/main" id="{613FF92F-CD3C-EB12-7D0C-E312A99978F7}"/>
              </a:ext>
            </a:extLst>
          </p:cNvPr>
          <p:cNvSpPr txBox="1"/>
          <p:nvPr/>
        </p:nvSpPr>
        <p:spPr>
          <a:xfrm>
            <a:off x="0" y="6520532"/>
            <a:ext cx="2714625" cy="369332"/>
          </a:xfrm>
          <a:prstGeom prst="rect">
            <a:avLst/>
          </a:prstGeom>
          <a:noFill/>
        </p:spPr>
        <p:txBody>
          <a:bodyPr wrap="square" rtlCol="0">
            <a:spAutoFit/>
          </a:bodyPr>
          <a:lstStyle/>
          <a:p>
            <a:r>
              <a:rPr lang="en-US" dirty="0"/>
              <a:t>Talbert &amp; </a:t>
            </a:r>
            <a:r>
              <a:rPr lang="en-US" dirty="0" err="1"/>
              <a:t>Henikoff</a:t>
            </a:r>
            <a:r>
              <a:rPr lang="en-US" dirty="0"/>
              <a:t> (2010)</a:t>
            </a:r>
          </a:p>
        </p:txBody>
      </p:sp>
    </p:spTree>
    <p:extLst>
      <p:ext uri="{BB962C8B-B14F-4D97-AF65-F5344CB8AC3E}">
        <p14:creationId xmlns:p14="http://schemas.microsoft.com/office/powerpoint/2010/main" val="2858212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hine Learning">
            <a:extLst>
              <a:ext uri="{FF2B5EF4-FFF2-40B4-BE49-F238E27FC236}">
                <a16:creationId xmlns:a16="http://schemas.microsoft.com/office/drawing/2014/main" id="{4C645B54-ACE4-9CAA-32D2-C1D58D931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150" y="641350"/>
            <a:ext cx="4711700" cy="5575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108146-DFA0-5D13-9F15-C5549DB54EB9}"/>
              </a:ext>
            </a:extLst>
          </p:cNvPr>
          <p:cNvSpPr txBox="1"/>
          <p:nvPr/>
        </p:nvSpPr>
        <p:spPr>
          <a:xfrm>
            <a:off x="141633" y="6211669"/>
            <a:ext cx="2886075" cy="646331"/>
          </a:xfrm>
          <a:prstGeom prst="rect">
            <a:avLst/>
          </a:prstGeom>
          <a:noFill/>
        </p:spPr>
        <p:txBody>
          <a:bodyPr wrap="square" rtlCol="0">
            <a:spAutoFit/>
          </a:bodyPr>
          <a:lstStyle/>
          <a:p>
            <a:r>
              <a:rPr lang="en-US" dirty="0">
                <a:latin typeface="Optima" panose="02000503060000020004" pitchFamily="2" charset="0"/>
              </a:rPr>
              <a:t>Randall Munroe, https://</a:t>
            </a:r>
            <a:r>
              <a:rPr lang="en-US" dirty="0" err="1">
                <a:latin typeface="Optima" panose="02000503060000020004" pitchFamily="2" charset="0"/>
              </a:rPr>
              <a:t>xkcd.com</a:t>
            </a:r>
            <a:r>
              <a:rPr lang="en-US" dirty="0">
                <a:latin typeface="Optima" panose="02000503060000020004" pitchFamily="2" charset="0"/>
              </a:rPr>
              <a:t>/1838/</a:t>
            </a:r>
          </a:p>
        </p:txBody>
      </p:sp>
      <p:sp>
        <p:nvSpPr>
          <p:cNvPr id="3" name="TextBox 2">
            <a:extLst>
              <a:ext uri="{FF2B5EF4-FFF2-40B4-BE49-F238E27FC236}">
                <a16:creationId xmlns:a16="http://schemas.microsoft.com/office/drawing/2014/main" id="{6625B738-D1BD-7E21-F19F-6C6062FA6A13}"/>
              </a:ext>
            </a:extLst>
          </p:cNvPr>
          <p:cNvSpPr txBox="1"/>
          <p:nvPr/>
        </p:nvSpPr>
        <p:spPr>
          <a:xfrm>
            <a:off x="3740150" y="6480313"/>
            <a:ext cx="8191345" cy="369332"/>
          </a:xfrm>
          <a:prstGeom prst="rect">
            <a:avLst/>
          </a:prstGeom>
          <a:noFill/>
        </p:spPr>
        <p:txBody>
          <a:bodyPr wrap="none" rtlCol="0">
            <a:spAutoFit/>
          </a:bodyPr>
          <a:lstStyle/>
          <a:p>
            <a:r>
              <a:rPr lang="en-US" dirty="0">
                <a:latin typeface="Optima" panose="02000503060000020004" pitchFamily="2" charset="0"/>
              </a:rPr>
              <a:t>Also see: https://</a:t>
            </a:r>
            <a:r>
              <a:rPr lang="en-US" dirty="0" err="1">
                <a:latin typeface="Optima" panose="02000503060000020004" pitchFamily="2" charset="0"/>
              </a:rPr>
              <a:t>www.explainxkcd.com</a:t>
            </a:r>
            <a:r>
              <a:rPr lang="en-US" dirty="0">
                <a:latin typeface="Optima" panose="02000503060000020004" pitchFamily="2" charset="0"/>
              </a:rPr>
              <a:t>/wiki/</a:t>
            </a:r>
            <a:r>
              <a:rPr lang="en-US" dirty="0" err="1">
                <a:latin typeface="Optima" panose="02000503060000020004" pitchFamily="2" charset="0"/>
              </a:rPr>
              <a:t>index.php</a:t>
            </a:r>
            <a:r>
              <a:rPr lang="en-US" dirty="0">
                <a:latin typeface="Optima" panose="02000503060000020004" pitchFamily="2" charset="0"/>
              </a:rPr>
              <a:t>/1838:_Machine_Learning</a:t>
            </a:r>
          </a:p>
        </p:txBody>
      </p:sp>
    </p:spTree>
    <p:extLst>
      <p:ext uri="{BB962C8B-B14F-4D97-AF65-F5344CB8AC3E}">
        <p14:creationId xmlns:p14="http://schemas.microsoft.com/office/powerpoint/2010/main" val="31088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diagram&#10;&#10;AI-generated content may be incorrect.">
            <a:extLst>
              <a:ext uri="{FF2B5EF4-FFF2-40B4-BE49-F238E27FC236}">
                <a16:creationId xmlns:a16="http://schemas.microsoft.com/office/drawing/2014/main" id="{5B959E74-6ED2-1D39-04BD-48AC2D4F3FC0}"/>
              </a:ext>
            </a:extLst>
          </p:cNvPr>
          <p:cNvPicPr>
            <a:picLocks noChangeAspect="1"/>
          </p:cNvPicPr>
          <p:nvPr/>
        </p:nvPicPr>
        <p:blipFill>
          <a:blip r:embed="rId3"/>
          <a:stretch>
            <a:fillRect/>
          </a:stretch>
        </p:blipFill>
        <p:spPr>
          <a:xfrm>
            <a:off x="2102403" y="0"/>
            <a:ext cx="7987194" cy="5571067"/>
          </a:xfrm>
          <a:prstGeom prst="rect">
            <a:avLst/>
          </a:prstGeom>
        </p:spPr>
      </p:pic>
      <p:sp>
        <p:nvSpPr>
          <p:cNvPr id="4" name="TextBox 3">
            <a:extLst>
              <a:ext uri="{FF2B5EF4-FFF2-40B4-BE49-F238E27FC236}">
                <a16:creationId xmlns:a16="http://schemas.microsoft.com/office/drawing/2014/main" id="{798A6187-A9F9-CD7D-759D-2DFD67A650C9}"/>
              </a:ext>
            </a:extLst>
          </p:cNvPr>
          <p:cNvSpPr txBox="1"/>
          <p:nvPr/>
        </p:nvSpPr>
        <p:spPr>
          <a:xfrm>
            <a:off x="238538" y="6209471"/>
            <a:ext cx="8945218" cy="369332"/>
          </a:xfrm>
          <a:prstGeom prst="rect">
            <a:avLst/>
          </a:prstGeom>
          <a:noFill/>
        </p:spPr>
        <p:txBody>
          <a:bodyPr wrap="square" rtlCol="0">
            <a:spAutoFit/>
          </a:bodyPr>
          <a:lstStyle/>
          <a:p>
            <a:r>
              <a:rPr lang="en-US" dirty="0">
                <a:latin typeface="Optima" panose="02000503060000020004" pitchFamily="2" charset="0"/>
              </a:rPr>
              <a:t>Adrion, Galloway, and Kern (2020) </a:t>
            </a:r>
            <a:r>
              <a:rPr lang="en-US" dirty="0">
                <a:latin typeface="Optima" panose="02000503060000020004" pitchFamily="2" charset="0"/>
                <a:hlinkClick r:id="rId4"/>
              </a:rPr>
              <a:t>https://doi.org/10.1093/molbev/msaa038</a:t>
            </a:r>
            <a:endParaRPr lang="en-US" dirty="0">
              <a:latin typeface="Optima" panose="02000503060000020004" pitchFamily="2" charset="0"/>
            </a:endParaRPr>
          </a:p>
        </p:txBody>
      </p:sp>
    </p:spTree>
    <p:extLst>
      <p:ext uri="{BB962C8B-B14F-4D97-AF65-F5344CB8AC3E}">
        <p14:creationId xmlns:p14="http://schemas.microsoft.com/office/powerpoint/2010/main" val="292074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8B0CA-6014-C567-B135-388734A75A15}"/>
              </a:ext>
            </a:extLst>
          </p:cNvPr>
          <p:cNvPicPr>
            <a:picLocks noChangeAspect="1"/>
          </p:cNvPicPr>
          <p:nvPr/>
        </p:nvPicPr>
        <p:blipFill>
          <a:blip r:embed="rId2"/>
          <a:stretch>
            <a:fillRect/>
          </a:stretch>
        </p:blipFill>
        <p:spPr>
          <a:xfrm>
            <a:off x="6096000" y="0"/>
            <a:ext cx="5676900" cy="5549900"/>
          </a:xfrm>
          <a:prstGeom prst="rect">
            <a:avLst/>
          </a:prstGeom>
        </p:spPr>
      </p:pic>
      <p:sp>
        <p:nvSpPr>
          <p:cNvPr id="4" name="TextBox 3">
            <a:extLst>
              <a:ext uri="{FF2B5EF4-FFF2-40B4-BE49-F238E27FC236}">
                <a16:creationId xmlns:a16="http://schemas.microsoft.com/office/drawing/2014/main" id="{DBD70B2F-F4DE-8ED9-970D-0251BCDF0704}"/>
              </a:ext>
            </a:extLst>
          </p:cNvPr>
          <p:cNvSpPr txBox="1"/>
          <p:nvPr/>
        </p:nvSpPr>
        <p:spPr>
          <a:xfrm>
            <a:off x="5514147" y="5549900"/>
            <a:ext cx="6258753" cy="923330"/>
          </a:xfrm>
          <a:prstGeom prst="rect">
            <a:avLst/>
          </a:prstGeom>
          <a:noFill/>
        </p:spPr>
        <p:txBody>
          <a:bodyPr wrap="square" rtlCol="0">
            <a:spAutoFit/>
          </a:bodyPr>
          <a:lstStyle/>
          <a:p>
            <a:r>
              <a:rPr lang="en-US" dirty="0">
                <a:latin typeface="Optima" panose="02000503060000020004" pitchFamily="2" charset="0"/>
              </a:rPr>
              <a:t>Yang 1994 “Maximum Likelihood Phylogenetic Estimation from DNA Sequences with Variable Rates over Sites: Approximate Methods” J Molecular Evolution 39:306-314</a:t>
            </a:r>
          </a:p>
        </p:txBody>
      </p:sp>
      <p:pic>
        <p:nvPicPr>
          <p:cNvPr id="2052" name="Picture 4" descr="Probability density plots of gamma distributions">
            <a:extLst>
              <a:ext uri="{FF2B5EF4-FFF2-40B4-BE49-F238E27FC236}">
                <a16:creationId xmlns:a16="http://schemas.microsoft.com/office/drawing/2014/main" id="{E4115EE6-2402-4162-3F14-10C47F2B4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134045"/>
            <a:ext cx="5416550" cy="5416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1E351E-9818-E2FB-8621-9A677CAFCD17}"/>
              </a:ext>
            </a:extLst>
          </p:cNvPr>
          <p:cNvSpPr txBox="1"/>
          <p:nvPr/>
        </p:nvSpPr>
        <p:spPr>
          <a:xfrm>
            <a:off x="285750" y="4764385"/>
            <a:ext cx="3914775" cy="369332"/>
          </a:xfrm>
          <a:prstGeom prst="rect">
            <a:avLst/>
          </a:prstGeom>
          <a:noFill/>
        </p:spPr>
        <p:txBody>
          <a:bodyPr wrap="square" rtlCol="0">
            <a:spAutoFit/>
          </a:bodyPr>
          <a:lstStyle/>
          <a:p>
            <a:r>
              <a:rPr lang="en-US" dirty="0">
                <a:latin typeface="Optima" panose="02000503060000020004" pitchFamily="2" charset="0"/>
              </a:rPr>
              <a:t>Wikipedia gamma distribution</a:t>
            </a:r>
          </a:p>
        </p:txBody>
      </p:sp>
    </p:spTree>
    <p:extLst>
      <p:ext uri="{BB962C8B-B14F-4D97-AF65-F5344CB8AC3E}">
        <p14:creationId xmlns:p14="http://schemas.microsoft.com/office/powerpoint/2010/main" val="139116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nimals and numbers&#10;&#10;AI-generated content may be incorrect.">
            <a:extLst>
              <a:ext uri="{FF2B5EF4-FFF2-40B4-BE49-F238E27FC236}">
                <a16:creationId xmlns:a16="http://schemas.microsoft.com/office/drawing/2014/main" id="{BD42EC21-8824-6B7B-3523-AD34620A9F08}"/>
              </a:ext>
            </a:extLst>
          </p:cNvPr>
          <p:cNvPicPr>
            <a:picLocks noChangeAspect="1"/>
          </p:cNvPicPr>
          <p:nvPr/>
        </p:nvPicPr>
        <p:blipFill>
          <a:blip r:embed="rId3"/>
          <a:stretch>
            <a:fillRect/>
          </a:stretch>
        </p:blipFill>
        <p:spPr>
          <a:xfrm>
            <a:off x="2423345" y="0"/>
            <a:ext cx="7345310" cy="6858000"/>
          </a:xfrm>
          <a:prstGeom prst="rect">
            <a:avLst/>
          </a:prstGeom>
        </p:spPr>
      </p:pic>
    </p:spTree>
    <p:extLst>
      <p:ext uri="{BB962C8B-B14F-4D97-AF65-F5344CB8AC3E}">
        <p14:creationId xmlns:p14="http://schemas.microsoft.com/office/powerpoint/2010/main" val="424377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arison of a graph&#10;&#10;AI-generated content may be incorrect.">
            <a:extLst>
              <a:ext uri="{FF2B5EF4-FFF2-40B4-BE49-F238E27FC236}">
                <a16:creationId xmlns:a16="http://schemas.microsoft.com/office/drawing/2014/main" id="{5AE0EF51-D2E3-68BE-70DC-501A3975EEEE}"/>
              </a:ext>
            </a:extLst>
          </p:cNvPr>
          <p:cNvPicPr>
            <a:picLocks noChangeAspect="1"/>
          </p:cNvPicPr>
          <p:nvPr/>
        </p:nvPicPr>
        <p:blipFill>
          <a:blip r:embed="rId3"/>
          <a:stretch>
            <a:fillRect/>
          </a:stretch>
        </p:blipFill>
        <p:spPr>
          <a:xfrm>
            <a:off x="3192700" y="0"/>
            <a:ext cx="5806599" cy="6858000"/>
          </a:xfrm>
          <a:prstGeom prst="rect">
            <a:avLst/>
          </a:prstGeom>
        </p:spPr>
      </p:pic>
    </p:spTree>
    <p:extLst>
      <p:ext uri="{BB962C8B-B14F-4D97-AF65-F5344CB8AC3E}">
        <p14:creationId xmlns:p14="http://schemas.microsoft.com/office/powerpoint/2010/main" val="247990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iagram&#10;&#10;AI-generated content may be incorrect.">
            <a:extLst>
              <a:ext uri="{FF2B5EF4-FFF2-40B4-BE49-F238E27FC236}">
                <a16:creationId xmlns:a16="http://schemas.microsoft.com/office/drawing/2014/main" id="{2D533E2C-D0C9-A57E-DA8D-B0F3AEF9A62B}"/>
              </a:ext>
            </a:extLst>
          </p:cNvPr>
          <p:cNvPicPr>
            <a:picLocks noChangeAspect="1"/>
          </p:cNvPicPr>
          <p:nvPr/>
        </p:nvPicPr>
        <p:blipFill>
          <a:blip r:embed="rId3"/>
          <a:stretch>
            <a:fillRect/>
          </a:stretch>
        </p:blipFill>
        <p:spPr>
          <a:xfrm>
            <a:off x="2439008" y="0"/>
            <a:ext cx="7313984" cy="6858000"/>
          </a:xfrm>
          <a:prstGeom prst="rect">
            <a:avLst/>
          </a:prstGeom>
        </p:spPr>
      </p:pic>
    </p:spTree>
    <p:extLst>
      <p:ext uri="{BB962C8B-B14F-4D97-AF65-F5344CB8AC3E}">
        <p14:creationId xmlns:p14="http://schemas.microsoft.com/office/powerpoint/2010/main" val="338057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graph&#10;&#10;AI-generated content may be incorrect.">
            <a:extLst>
              <a:ext uri="{FF2B5EF4-FFF2-40B4-BE49-F238E27FC236}">
                <a16:creationId xmlns:a16="http://schemas.microsoft.com/office/drawing/2014/main" id="{1B13DDBE-DBE0-872B-4E2D-D7951E8654F2}"/>
              </a:ext>
            </a:extLst>
          </p:cNvPr>
          <p:cNvPicPr>
            <a:picLocks noChangeAspect="1"/>
          </p:cNvPicPr>
          <p:nvPr/>
        </p:nvPicPr>
        <p:blipFill>
          <a:blip r:embed="rId3"/>
          <a:stretch>
            <a:fillRect/>
          </a:stretch>
        </p:blipFill>
        <p:spPr>
          <a:xfrm>
            <a:off x="2369534" y="643466"/>
            <a:ext cx="7452932" cy="5571067"/>
          </a:xfrm>
          <a:prstGeom prst="rect">
            <a:avLst/>
          </a:prstGeom>
        </p:spPr>
      </p:pic>
    </p:spTree>
    <p:extLst>
      <p:ext uri="{BB962C8B-B14F-4D97-AF65-F5344CB8AC3E}">
        <p14:creationId xmlns:p14="http://schemas.microsoft.com/office/powerpoint/2010/main" val="150402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17106</TotalTime>
  <Words>1353</Words>
  <Application>Microsoft Macintosh PowerPoint</Application>
  <PresentationFormat>Widescreen</PresentationFormat>
  <Paragraphs>34</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117</cp:revision>
  <dcterms:created xsi:type="dcterms:W3CDTF">2025-08-21T16:53:40Z</dcterms:created>
  <dcterms:modified xsi:type="dcterms:W3CDTF">2025-11-21T19:39:23Z</dcterms:modified>
</cp:coreProperties>
</file>