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6" r:id="rId3"/>
    <p:sldId id="267" r:id="rId4"/>
    <p:sldId id="268"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7FF"/>
    <a:srgbClr val="0096FF"/>
    <a:srgbClr val="FF2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94589"/>
  </p:normalViewPr>
  <p:slideViewPr>
    <p:cSldViewPr snapToGrid="0">
      <p:cViewPr varScale="1">
        <p:scale>
          <a:sx n="76" d="100"/>
          <a:sy n="76" d="100"/>
        </p:scale>
        <p:origin x="216"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3876-9326-3F4C-A5E8-FA4D6263B660}" type="datetimeFigureOut">
              <a:rPr lang="en-US" smtClean="0"/>
              <a:t>11/28/25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37D9-B975-0E4A-B346-E683C6B8CA8D}" type="slidenum">
              <a:rPr lang="en-US" smtClean="0"/>
              <a:t>‹#›</a:t>
            </a:fld>
            <a:endParaRPr lang="en-US"/>
          </a:p>
        </p:txBody>
      </p:sp>
    </p:spTree>
    <p:extLst>
      <p:ext uri="{BB962C8B-B14F-4D97-AF65-F5344CB8AC3E}">
        <p14:creationId xmlns:p14="http://schemas.microsoft.com/office/powerpoint/2010/main" val="1059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1</a:t>
            </a:fld>
            <a:endParaRPr lang="en-US"/>
          </a:p>
        </p:txBody>
      </p:sp>
    </p:spTree>
    <p:extLst>
      <p:ext uri="{BB962C8B-B14F-4D97-AF65-F5344CB8AC3E}">
        <p14:creationId xmlns:p14="http://schemas.microsoft.com/office/powerpoint/2010/main" val="401737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23E0-C92B-DCEC-E838-2A64B5E0EC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396683F-D64C-230F-786E-044533C23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089BD-0124-1E7F-BC27-B2B67C716B07}"/>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5" name="Footer Placeholder 4">
            <a:extLst>
              <a:ext uri="{FF2B5EF4-FFF2-40B4-BE49-F238E27FC236}">
                <a16:creationId xmlns:a16="http://schemas.microsoft.com/office/drawing/2014/main" id="{B774307D-60D4-9ECE-A8BB-5ADE836C9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9120-04B2-5113-4CB1-2896477FB6F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8089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FEEA-1782-41AE-C700-813459ACA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CFA06-67E5-43FF-9A84-78008F50F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EEF51-EB85-B314-65CF-ADCB4AA7643B}"/>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5" name="Footer Placeholder 4">
            <a:extLst>
              <a:ext uri="{FF2B5EF4-FFF2-40B4-BE49-F238E27FC236}">
                <a16:creationId xmlns:a16="http://schemas.microsoft.com/office/drawing/2014/main" id="{D73CE055-9003-07E4-7A4F-0FEABAB72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2E2A1-FA6C-6773-1F84-78986DAA315D}"/>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6361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469C5-E7CA-F063-7A45-53F5119F0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1ECCA-D5D0-E864-8EAB-C3E0FA684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649D-CF4C-3772-37D2-1D76DCAF6C18}"/>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5" name="Footer Placeholder 4">
            <a:extLst>
              <a:ext uri="{FF2B5EF4-FFF2-40B4-BE49-F238E27FC236}">
                <a16:creationId xmlns:a16="http://schemas.microsoft.com/office/drawing/2014/main" id="{BA222945-3299-FA90-A2A7-DC888A6F5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E874-CB83-3321-DE79-EF02CDB8F3E0}"/>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4696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98C-5939-C0D3-9D2F-354BC8987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1FFA-D9D4-540B-C00B-36C0D663D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6DC33-3A6F-299F-FCB3-22DA48E16A85}"/>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5" name="Footer Placeholder 4">
            <a:extLst>
              <a:ext uri="{FF2B5EF4-FFF2-40B4-BE49-F238E27FC236}">
                <a16:creationId xmlns:a16="http://schemas.microsoft.com/office/drawing/2014/main" id="{3781FA1D-FFA6-5EFA-C79F-115E3365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6267-8768-393C-038C-B2390CEDA065}"/>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7848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C40F-BAAF-51B1-02CE-FEA3A4306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28BB8-D824-2219-3F08-9EC0913CF3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A52DC-76AD-057B-6780-A51A33C82A32}"/>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5" name="Footer Placeholder 4">
            <a:extLst>
              <a:ext uri="{FF2B5EF4-FFF2-40B4-BE49-F238E27FC236}">
                <a16:creationId xmlns:a16="http://schemas.microsoft.com/office/drawing/2014/main" id="{F79CFB66-7A05-4B07-1683-C7E15391E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215EA-C77C-EDF9-29BF-8DF1E233E7B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1448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5191-8DBD-B562-0824-AE96F353F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61628-6513-8407-D94C-B410AE784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E5559-AB0A-5158-9CEB-86550504F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A0DB1-669E-1F79-5199-082987766AFB}"/>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6" name="Footer Placeholder 5">
            <a:extLst>
              <a:ext uri="{FF2B5EF4-FFF2-40B4-BE49-F238E27FC236}">
                <a16:creationId xmlns:a16="http://schemas.microsoft.com/office/drawing/2014/main" id="{9A366B2C-AB4B-6062-0A77-E3A2AC619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C5FA-FE90-4F7B-6A03-82B05CE4E9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0041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A659-E0CA-A9E7-EA08-F3EB4253C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EBA43-008D-282B-78AA-713A7666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AB9C6-00E3-368F-B4EB-EB387629B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F3F53-8818-B40F-71AC-267AD720B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1FD5C-614B-832E-E93B-E6601C537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2CA19-B6B9-57BD-24F9-68326FEA0E04}"/>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8" name="Footer Placeholder 7">
            <a:extLst>
              <a:ext uri="{FF2B5EF4-FFF2-40B4-BE49-F238E27FC236}">
                <a16:creationId xmlns:a16="http://schemas.microsoft.com/office/drawing/2014/main" id="{BE93F51C-BBE5-8473-722C-A43F34768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3045C-89F2-6E5D-8431-C2AB05E33D2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409705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CF34-FCF8-8962-BCE8-C2D469303E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E61A1-4F3E-D81B-B3E5-D8D1C40F0378}"/>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4" name="Footer Placeholder 3">
            <a:extLst>
              <a:ext uri="{FF2B5EF4-FFF2-40B4-BE49-F238E27FC236}">
                <a16:creationId xmlns:a16="http://schemas.microsoft.com/office/drawing/2014/main" id="{40BD8372-24C0-08B3-E069-7E2FAD768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731DA-5067-57C2-18A3-4BA340FC14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85388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0A582-1242-054B-5DCF-F6D4A7E86158}"/>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3" name="Footer Placeholder 2">
            <a:extLst>
              <a:ext uri="{FF2B5EF4-FFF2-40B4-BE49-F238E27FC236}">
                <a16:creationId xmlns:a16="http://schemas.microsoft.com/office/drawing/2014/main" id="{8D52A333-F34D-33AD-1EC6-609E9A31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DBD91-8F78-EA11-086C-9151955889C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8305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3B24-099F-F37A-05E1-0C47DEEF1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CB5BB-0BAC-ABDA-51A4-C08A579E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B5C42-76E1-57A0-45A6-2CE7735DA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31E3E-17CA-8152-DAE8-88A2C38F2E7F}"/>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6" name="Footer Placeholder 5">
            <a:extLst>
              <a:ext uri="{FF2B5EF4-FFF2-40B4-BE49-F238E27FC236}">
                <a16:creationId xmlns:a16="http://schemas.microsoft.com/office/drawing/2014/main" id="{C6ABA5A5-3C86-CE22-B2EB-478DA2F71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15D76-2F6A-3DB9-0978-4BDD86F38672}"/>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236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458-DBC2-10DA-CB0C-D2CF97E94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1225E-7E62-001C-0F7E-4A91C58BE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1B11C-DB46-272D-F00C-8A9FB4DFE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799F1-B374-5C61-4E78-705F7D5F2780}"/>
              </a:ext>
            </a:extLst>
          </p:cNvPr>
          <p:cNvSpPr>
            <a:spLocks noGrp="1"/>
          </p:cNvSpPr>
          <p:nvPr>
            <p:ph type="dt" sz="half" idx="10"/>
          </p:nvPr>
        </p:nvSpPr>
        <p:spPr/>
        <p:txBody>
          <a:bodyPr/>
          <a:lstStyle/>
          <a:p>
            <a:fld id="{08CC7CE6-81EC-D946-8BF6-9A2E1ECD852B}" type="datetimeFigureOut">
              <a:rPr lang="en-US" smtClean="0"/>
              <a:t>11/28/25</a:t>
            </a:fld>
            <a:endParaRPr lang="en-US"/>
          </a:p>
        </p:txBody>
      </p:sp>
      <p:sp>
        <p:nvSpPr>
          <p:cNvPr id="6" name="Footer Placeholder 5">
            <a:extLst>
              <a:ext uri="{FF2B5EF4-FFF2-40B4-BE49-F238E27FC236}">
                <a16:creationId xmlns:a16="http://schemas.microsoft.com/office/drawing/2014/main" id="{4ADFD31A-6B08-920C-B5EE-7422D8590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F4620-E945-0164-3F8A-26293CA7F81A}"/>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91012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D3747-A3D9-BE08-8B94-0CE4CE4F6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6A6F84-F835-AE6D-4129-88D2007B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179D17-5A6B-C730-6851-A4BB307F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C7CE6-81EC-D946-8BF6-9A2E1ECD852B}" type="datetimeFigureOut">
              <a:rPr lang="en-US" smtClean="0"/>
              <a:t>11/28/25</a:t>
            </a:fld>
            <a:endParaRPr lang="en-US"/>
          </a:p>
        </p:txBody>
      </p:sp>
      <p:sp>
        <p:nvSpPr>
          <p:cNvPr id="5" name="Footer Placeholder 4">
            <a:extLst>
              <a:ext uri="{FF2B5EF4-FFF2-40B4-BE49-F238E27FC236}">
                <a16:creationId xmlns:a16="http://schemas.microsoft.com/office/drawing/2014/main" id="{3CFDDAAD-2BD7-3205-8653-FCC58C039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634C29-6F5C-AA94-7256-E50FEDE8C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B95A0-3964-9F4E-9A32-892D86812290}" type="slidenum">
              <a:rPr lang="en-US" smtClean="0"/>
              <a:t>‹#›</a:t>
            </a:fld>
            <a:endParaRPr lang="en-US"/>
          </a:p>
        </p:txBody>
      </p:sp>
    </p:spTree>
    <p:extLst>
      <p:ext uri="{BB962C8B-B14F-4D97-AF65-F5344CB8AC3E}">
        <p14:creationId xmlns:p14="http://schemas.microsoft.com/office/powerpoint/2010/main" val="29506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tima" panose="0200050306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tima" panose="020005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tima" panose="0200050306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tima" panose="0200050306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7n2M9TqbaM4?feature=oembed"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75DB12D-2679-00BC-B41A-96075A7155F4}"/>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sz="2000" dirty="0">
              <a:latin typeface="Optima" panose="02000503060000020004" pitchFamily="2" charset="0"/>
            </a:endParaRPr>
          </a:p>
        </p:txBody>
      </p:sp>
      <p:sp>
        <p:nvSpPr>
          <p:cNvPr id="12" name="TextBox 11">
            <a:extLst>
              <a:ext uri="{FF2B5EF4-FFF2-40B4-BE49-F238E27FC236}">
                <a16:creationId xmlns:a16="http://schemas.microsoft.com/office/drawing/2014/main" id="{23DDA5F9-F3C1-3C39-29CC-569867ED8BA6}"/>
              </a:ext>
            </a:extLst>
          </p:cNvPr>
          <p:cNvSpPr txBox="1"/>
          <p:nvPr/>
        </p:nvSpPr>
        <p:spPr>
          <a:xfrm>
            <a:off x="8268067" y="3895615"/>
            <a:ext cx="3822189" cy="1384995"/>
          </a:xfrm>
          <a:prstGeom prst="rect">
            <a:avLst/>
          </a:prstGeom>
          <a:noFill/>
        </p:spPr>
        <p:txBody>
          <a:bodyPr wrap="square" rtlCol="0">
            <a:spAutoFit/>
          </a:bodyPr>
          <a:lstStyle/>
          <a:p>
            <a:r>
              <a:rPr lang="en-US" sz="2800" dirty="0">
                <a:latin typeface="Optima" panose="02000503060000020004" pitchFamily="2" charset="0"/>
              </a:rPr>
              <a:t>Class focus area: Review of some of what we’ve learned</a:t>
            </a:r>
          </a:p>
        </p:txBody>
      </p:sp>
      <p:sp>
        <p:nvSpPr>
          <p:cNvPr id="14" name="TextBox 13">
            <a:extLst>
              <a:ext uri="{FF2B5EF4-FFF2-40B4-BE49-F238E27FC236}">
                <a16:creationId xmlns:a16="http://schemas.microsoft.com/office/drawing/2014/main" id="{82FD20D5-11E2-44B2-1413-7BADE1A7D6C3}"/>
              </a:ext>
            </a:extLst>
          </p:cNvPr>
          <p:cNvSpPr txBox="1"/>
          <p:nvPr/>
        </p:nvSpPr>
        <p:spPr>
          <a:xfrm>
            <a:off x="8416920" y="5390296"/>
            <a:ext cx="3524481" cy="461665"/>
          </a:xfrm>
          <a:prstGeom prst="rect">
            <a:avLst/>
          </a:prstGeom>
          <a:noFill/>
        </p:spPr>
        <p:txBody>
          <a:bodyPr wrap="square" rtlCol="0">
            <a:spAutoFit/>
          </a:bodyPr>
          <a:lstStyle/>
          <a:p>
            <a:r>
              <a:rPr lang="en-US" sz="2400" dirty="0">
                <a:latin typeface="Optima" panose="02000503060000020004" pitchFamily="2" charset="0"/>
              </a:rPr>
              <a:t>EEB603: Brian O’Meara</a:t>
            </a:r>
          </a:p>
        </p:txBody>
      </p:sp>
      <p:sp>
        <p:nvSpPr>
          <p:cNvPr id="15" name="TextBox 14">
            <a:extLst>
              <a:ext uri="{FF2B5EF4-FFF2-40B4-BE49-F238E27FC236}">
                <a16:creationId xmlns:a16="http://schemas.microsoft.com/office/drawing/2014/main" id="{234FE4F1-EEF1-18BF-0259-AB9DBD8BD250}"/>
              </a:ext>
            </a:extLst>
          </p:cNvPr>
          <p:cNvSpPr txBox="1"/>
          <p:nvPr/>
        </p:nvSpPr>
        <p:spPr>
          <a:xfrm>
            <a:off x="8565775" y="6189256"/>
            <a:ext cx="3524481" cy="523220"/>
          </a:xfrm>
          <a:prstGeom prst="rect">
            <a:avLst/>
          </a:prstGeom>
          <a:noFill/>
        </p:spPr>
        <p:txBody>
          <a:bodyPr wrap="square" rtlCol="0">
            <a:spAutoFit/>
          </a:bodyPr>
          <a:lstStyle/>
          <a:p>
            <a:r>
              <a:rPr lang="en-US" sz="1400" dirty="0">
                <a:latin typeface="Optima" panose="02000503060000020004" pitchFamily="2" charset="0"/>
              </a:rPr>
              <a:t>All quotes and images from the above paper unless otherwise noted</a:t>
            </a:r>
          </a:p>
        </p:txBody>
      </p:sp>
      <p:pic>
        <p:nvPicPr>
          <p:cNvPr id="8" name="Online Media 7" descr="Trapdoor Spider Brutally Attacks its Prey! | David Attenborough's Micro Monsters | Nature Bites">
            <a:hlinkClick r:id="" action="ppaction://media"/>
            <a:extLst>
              <a:ext uri="{FF2B5EF4-FFF2-40B4-BE49-F238E27FC236}">
                <a16:creationId xmlns:a16="http://schemas.microsoft.com/office/drawing/2014/main" id="{2E345307-E7D1-FD6B-49DB-9A1FE9E7802C}"/>
              </a:ext>
            </a:extLst>
          </p:cNvPr>
          <p:cNvPicPr>
            <a:picLocks noRot="1" noChangeAspect="1"/>
          </p:cNvPicPr>
          <p:nvPr>
            <a:videoFile r:link="rId1"/>
          </p:nvPr>
        </p:nvPicPr>
        <p:blipFill>
          <a:blip r:embed="rId4"/>
          <a:stretch>
            <a:fillRect/>
          </a:stretch>
        </p:blipFill>
        <p:spPr>
          <a:xfrm>
            <a:off x="-29679" y="0"/>
            <a:ext cx="7834471" cy="4426476"/>
          </a:xfrm>
          <a:prstGeom prst="rect">
            <a:avLst/>
          </a:prstGeom>
        </p:spPr>
      </p:pic>
      <p:sp>
        <p:nvSpPr>
          <p:cNvPr id="10" name="TextBox 9">
            <a:extLst>
              <a:ext uri="{FF2B5EF4-FFF2-40B4-BE49-F238E27FC236}">
                <a16:creationId xmlns:a16="http://schemas.microsoft.com/office/drawing/2014/main" id="{969B1F59-E48E-FBED-CF86-C0CED035C94E}"/>
              </a:ext>
            </a:extLst>
          </p:cNvPr>
          <p:cNvSpPr txBox="1"/>
          <p:nvPr/>
        </p:nvSpPr>
        <p:spPr>
          <a:xfrm>
            <a:off x="128954" y="4588112"/>
            <a:ext cx="7155106" cy="369332"/>
          </a:xfrm>
          <a:prstGeom prst="rect">
            <a:avLst/>
          </a:prstGeom>
          <a:noFill/>
        </p:spPr>
        <p:txBody>
          <a:bodyPr wrap="square" rtlCol="0">
            <a:spAutoFit/>
          </a:bodyPr>
          <a:lstStyle/>
          <a:p>
            <a:r>
              <a:rPr lang="en-US" dirty="0">
                <a:latin typeface="Optima" panose="02000503060000020004" pitchFamily="2" charset="0"/>
              </a:rPr>
              <a:t>Nature Bites, BBC. https://</a:t>
            </a:r>
            <a:r>
              <a:rPr lang="en-US" dirty="0" err="1">
                <a:latin typeface="Optima" panose="02000503060000020004" pitchFamily="2" charset="0"/>
              </a:rPr>
              <a:t>www.youtube.com</a:t>
            </a:r>
            <a:r>
              <a:rPr lang="en-US" dirty="0">
                <a:latin typeface="Optima" panose="02000503060000020004" pitchFamily="2" charset="0"/>
              </a:rPr>
              <a:t>/</a:t>
            </a:r>
            <a:r>
              <a:rPr lang="en-US" dirty="0" err="1">
                <a:latin typeface="Optima" panose="02000503060000020004" pitchFamily="2" charset="0"/>
              </a:rPr>
              <a:t>watch?v</a:t>
            </a:r>
            <a:r>
              <a:rPr lang="en-US" dirty="0">
                <a:latin typeface="Optima" panose="02000503060000020004" pitchFamily="2" charset="0"/>
              </a:rPr>
              <a:t>=7n2M9TqbaM4</a:t>
            </a:r>
          </a:p>
        </p:txBody>
      </p:sp>
      <p:sp>
        <p:nvSpPr>
          <p:cNvPr id="3" name="TextBox 2">
            <a:extLst>
              <a:ext uri="{FF2B5EF4-FFF2-40B4-BE49-F238E27FC236}">
                <a16:creationId xmlns:a16="http://schemas.microsoft.com/office/drawing/2014/main" id="{4795868D-3892-9F06-3032-DCF6DA2C8DD3}"/>
              </a:ext>
            </a:extLst>
          </p:cNvPr>
          <p:cNvSpPr txBox="1"/>
          <p:nvPr/>
        </p:nvSpPr>
        <p:spPr>
          <a:xfrm>
            <a:off x="8268067" y="228426"/>
            <a:ext cx="3673334" cy="3416320"/>
          </a:xfrm>
          <a:prstGeom prst="rect">
            <a:avLst/>
          </a:prstGeom>
          <a:noFill/>
        </p:spPr>
        <p:txBody>
          <a:bodyPr wrap="square">
            <a:spAutoFit/>
          </a:bodyPr>
          <a:lstStyle/>
          <a:p>
            <a:pPr>
              <a:buNone/>
            </a:pPr>
            <a:r>
              <a:rPr lang="en-US" b="0" dirty="0">
                <a:effectLst/>
                <a:latin typeface="Optima" panose="02000503060000020004" pitchFamily="2" charset="0"/>
              </a:rPr>
              <a:t>Emma E. Jochim, James Starrett, Hanna R. Briggs, Jason E. Bond. 2025. "Speciation Pattern and Process in the California Coastal Dune Endemic Trapdoor Spider </a:t>
            </a:r>
            <a:r>
              <a:rPr lang="en-US" b="0" dirty="0" err="1">
                <a:effectLst/>
                <a:latin typeface="Optima" panose="02000503060000020004" pitchFamily="2" charset="0"/>
              </a:rPr>
              <a:t>Aptostichus</a:t>
            </a:r>
            <a:r>
              <a:rPr lang="en-US" b="0" dirty="0">
                <a:effectLst/>
                <a:latin typeface="Optima" panose="02000503060000020004" pitchFamily="2" charset="0"/>
              </a:rPr>
              <a:t> simus (</a:t>
            </a:r>
            <a:r>
              <a:rPr lang="en-US" b="0" dirty="0" err="1">
                <a:effectLst/>
                <a:latin typeface="Optima" panose="02000503060000020004" pitchFamily="2" charset="0"/>
              </a:rPr>
              <a:t>Mygalomorphae</a:t>
            </a:r>
            <a:r>
              <a:rPr lang="en-US" b="0" dirty="0">
                <a:effectLst/>
                <a:latin typeface="Optima" panose="02000503060000020004" pitchFamily="2" charset="0"/>
              </a:rPr>
              <a:t>: </a:t>
            </a:r>
            <a:r>
              <a:rPr lang="en-US" b="0" dirty="0" err="1">
                <a:effectLst/>
                <a:latin typeface="Optima" panose="02000503060000020004" pitchFamily="2" charset="0"/>
              </a:rPr>
              <a:t>Euctenizidae</a:t>
            </a:r>
            <a:r>
              <a:rPr lang="en-US" b="0" dirty="0">
                <a:effectLst/>
                <a:latin typeface="Optima" panose="02000503060000020004" pitchFamily="2" charset="0"/>
              </a:rPr>
              <a:t>) and Description of a New Cryptic Species" </a:t>
            </a:r>
            <a:r>
              <a:rPr lang="en-US" b="0" i="1" dirty="0">
                <a:effectLst/>
                <a:latin typeface="Optima" panose="02000503060000020004" pitchFamily="2" charset="0"/>
              </a:rPr>
              <a:t>*Ecology and Evolution*</a:t>
            </a:r>
            <a:r>
              <a:rPr lang="en-US" b="0" dirty="0">
                <a:effectLst/>
                <a:latin typeface="Optima" panose="02000503060000020004" pitchFamily="2" charset="0"/>
              </a:rPr>
              <a:t> 15:e72346 &lt;</a:t>
            </a:r>
            <a:r>
              <a:rPr lang="en-US" b="0" u="sng" dirty="0">
                <a:effectLst/>
                <a:latin typeface="Optima" panose="02000503060000020004" pitchFamily="2" charset="0"/>
              </a:rPr>
              <a:t>https://</a:t>
            </a:r>
            <a:r>
              <a:rPr lang="en-US" b="0" u="sng" dirty="0" err="1">
                <a:effectLst/>
                <a:latin typeface="Optima" panose="02000503060000020004" pitchFamily="2" charset="0"/>
              </a:rPr>
              <a:t>doi.org</a:t>
            </a:r>
            <a:r>
              <a:rPr lang="en-US" b="0" u="sng" dirty="0">
                <a:effectLst/>
                <a:latin typeface="Optima" panose="02000503060000020004" pitchFamily="2" charset="0"/>
              </a:rPr>
              <a:t>/10.1002/ece3.72346</a:t>
            </a:r>
            <a:r>
              <a:rPr lang="en-US" b="0" dirty="0">
                <a:effectLst/>
                <a:latin typeface="Optima" panose="02000503060000020004" pitchFamily="2" charset="0"/>
              </a:rPr>
              <a:t>&gt;.</a:t>
            </a:r>
          </a:p>
        </p:txBody>
      </p:sp>
    </p:spTree>
    <p:extLst>
      <p:ext uri="{BB962C8B-B14F-4D97-AF65-F5344CB8AC3E}">
        <p14:creationId xmlns:p14="http://schemas.microsoft.com/office/powerpoint/2010/main" val="26559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able of numbers and a number of characters&#10;&#10;AI-generated content may be incorrect.">
            <a:extLst>
              <a:ext uri="{FF2B5EF4-FFF2-40B4-BE49-F238E27FC236}">
                <a16:creationId xmlns:a16="http://schemas.microsoft.com/office/drawing/2014/main" id="{FCBB6EAE-6FB7-508F-AAFE-2A9891BE8068}"/>
              </a:ext>
            </a:extLst>
          </p:cNvPr>
          <p:cNvPicPr>
            <a:picLocks noChangeAspect="1"/>
          </p:cNvPicPr>
          <p:nvPr/>
        </p:nvPicPr>
        <p:blipFill>
          <a:blip r:embed="rId2"/>
          <a:stretch>
            <a:fillRect/>
          </a:stretch>
        </p:blipFill>
        <p:spPr>
          <a:xfrm>
            <a:off x="1794018" y="643466"/>
            <a:ext cx="8603963" cy="5571067"/>
          </a:xfrm>
          <a:prstGeom prst="rect">
            <a:avLst/>
          </a:prstGeom>
        </p:spPr>
      </p:pic>
    </p:spTree>
    <p:extLst>
      <p:ext uri="{BB962C8B-B14F-4D97-AF65-F5344CB8AC3E}">
        <p14:creationId xmlns:p14="http://schemas.microsoft.com/office/powerpoint/2010/main" val="312515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aph of different colored circles&#10;&#10;AI-generated content may be incorrect.">
            <a:extLst>
              <a:ext uri="{FF2B5EF4-FFF2-40B4-BE49-F238E27FC236}">
                <a16:creationId xmlns:a16="http://schemas.microsoft.com/office/drawing/2014/main" id="{99BD2B49-437A-EB55-D170-A2417ECEA175}"/>
              </a:ext>
            </a:extLst>
          </p:cNvPr>
          <p:cNvPicPr>
            <a:picLocks noChangeAspect="1"/>
          </p:cNvPicPr>
          <p:nvPr/>
        </p:nvPicPr>
        <p:blipFill>
          <a:blip r:embed="rId2"/>
          <a:stretch>
            <a:fillRect/>
          </a:stretch>
        </p:blipFill>
        <p:spPr>
          <a:xfrm>
            <a:off x="643467" y="798153"/>
            <a:ext cx="10905066" cy="5261693"/>
          </a:xfrm>
          <a:prstGeom prst="rect">
            <a:avLst/>
          </a:prstGeom>
        </p:spPr>
      </p:pic>
    </p:spTree>
    <p:extLst>
      <p:ext uri="{BB962C8B-B14F-4D97-AF65-F5344CB8AC3E}">
        <p14:creationId xmlns:p14="http://schemas.microsoft.com/office/powerpoint/2010/main" val="109645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pider&#10;&#10;AI-generated content may be incorrect.">
            <a:extLst>
              <a:ext uri="{FF2B5EF4-FFF2-40B4-BE49-F238E27FC236}">
                <a16:creationId xmlns:a16="http://schemas.microsoft.com/office/drawing/2014/main" id="{D0FD46E4-3DD7-AA4D-AA1F-00840A9E53AC}"/>
              </a:ext>
            </a:extLst>
          </p:cNvPr>
          <p:cNvPicPr>
            <a:picLocks noChangeAspect="1"/>
          </p:cNvPicPr>
          <p:nvPr/>
        </p:nvPicPr>
        <p:blipFill>
          <a:blip r:embed="rId2"/>
          <a:stretch>
            <a:fillRect/>
          </a:stretch>
        </p:blipFill>
        <p:spPr>
          <a:xfrm>
            <a:off x="2456201" y="0"/>
            <a:ext cx="7279598" cy="6858000"/>
          </a:xfrm>
          <a:prstGeom prst="rect">
            <a:avLst/>
          </a:prstGeom>
        </p:spPr>
      </p:pic>
    </p:spTree>
    <p:extLst>
      <p:ext uri="{BB962C8B-B14F-4D97-AF65-F5344CB8AC3E}">
        <p14:creationId xmlns:p14="http://schemas.microsoft.com/office/powerpoint/2010/main" val="337323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C4CECC-C194-0ED0-9A9F-9863C5A5E8C5}"/>
              </a:ext>
            </a:extLst>
          </p:cNvPr>
          <p:cNvSpPr txBox="1"/>
          <p:nvPr/>
        </p:nvSpPr>
        <p:spPr>
          <a:xfrm>
            <a:off x="766583" y="0"/>
            <a:ext cx="10238014" cy="674030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tima" panose="02000503060000020004" pitchFamily="2" charset="0"/>
              </a:rPr>
              <a:t>Cohesion species concept?</a:t>
            </a:r>
          </a:p>
          <a:p>
            <a:pPr marL="285750" indent="-285750">
              <a:buFont typeface="Arial" panose="020B0604020202020204" pitchFamily="34" charset="0"/>
              <a:buChar char="•"/>
            </a:pPr>
            <a:r>
              <a:rPr lang="en-US" dirty="0">
                <a:latin typeface="Optima" panose="02000503060000020004" pitchFamily="2" charset="0"/>
              </a:rPr>
              <a:t>What does the new species mean, ethically and legally?</a:t>
            </a:r>
          </a:p>
          <a:p>
            <a:pPr marL="285750" indent="-285750">
              <a:buFont typeface="Arial" panose="020B0604020202020204" pitchFamily="34" charset="0"/>
              <a:buChar char="•"/>
            </a:pPr>
            <a:r>
              <a:rPr lang="en-US" dirty="0">
                <a:latin typeface="Optima" panose="02000503060000020004" pitchFamily="2" charset="0"/>
              </a:rPr>
              <a:t>What caused the speciation event?</a:t>
            </a:r>
          </a:p>
          <a:p>
            <a:pPr marL="285750" indent="-285750">
              <a:buFont typeface="Arial" panose="020B0604020202020204" pitchFamily="34" charset="0"/>
              <a:buChar char="•"/>
            </a:pPr>
            <a:r>
              <a:rPr lang="en-US" dirty="0">
                <a:latin typeface="Optima" panose="02000503060000020004" pitchFamily="2" charset="0"/>
              </a:rPr>
              <a:t>What is an </a:t>
            </a:r>
            <a:r>
              <a:rPr lang="en-US" dirty="0" err="1">
                <a:latin typeface="Optima" panose="02000503060000020004" pitchFamily="2" charset="0"/>
              </a:rPr>
              <a:t>ultraconserved</a:t>
            </a:r>
            <a:r>
              <a:rPr lang="en-US" dirty="0">
                <a:latin typeface="Optima" panose="02000503060000020004" pitchFamily="2" charset="0"/>
              </a:rPr>
              <a:t> element?</a:t>
            </a:r>
          </a:p>
          <a:p>
            <a:pPr marL="285750" indent="-285750">
              <a:buFont typeface="Arial" panose="020B0604020202020204" pitchFamily="34" charset="0"/>
              <a:buChar char="•"/>
            </a:pPr>
            <a:r>
              <a:rPr lang="en-US" dirty="0">
                <a:latin typeface="Optima" panose="02000503060000020004" pitchFamily="2" charset="0"/>
              </a:rPr>
              <a:t>How important is sample size?</a:t>
            </a:r>
          </a:p>
          <a:p>
            <a:pPr marL="285750" indent="-285750">
              <a:buFont typeface="Arial" panose="020B0604020202020204" pitchFamily="34" charset="0"/>
              <a:buChar char="•"/>
            </a:pPr>
            <a:r>
              <a:rPr lang="en-US" dirty="0">
                <a:latin typeface="Optima" panose="02000503060000020004" pitchFamily="2" charset="0"/>
              </a:rPr>
              <a:t>How do we know the morphological differences aren’t plastic?</a:t>
            </a:r>
          </a:p>
          <a:p>
            <a:pPr marL="285750" indent="-285750">
              <a:buFont typeface="Arial" panose="020B0604020202020204" pitchFamily="34" charset="0"/>
              <a:buChar char="•"/>
            </a:pPr>
            <a:r>
              <a:rPr lang="en-US" dirty="0">
                <a:latin typeface="Optima" panose="02000503060000020004" pitchFamily="2" charset="0"/>
              </a:rPr>
              <a:t>What does locus occupancy mean?</a:t>
            </a:r>
          </a:p>
          <a:p>
            <a:pPr marL="285750" indent="-285750">
              <a:buFont typeface="Arial" panose="020B0604020202020204" pitchFamily="34" charset="0"/>
              <a:buChar char="•"/>
            </a:pPr>
            <a:r>
              <a:rPr lang="en-US" dirty="0">
                <a:latin typeface="Optima" panose="02000503060000020004" pitchFamily="2" charset="0"/>
              </a:rPr>
              <a:t>This may be just a me issue, but whenever I see PCA's I feel weird. Like I understand what is going on and why people do them (they are pretty and fun to look at), but I get a bit concerned when people start to make bold claims about them (e.g. the circles don't overlap so the two groups are different) without running some type of stats on them (like an RDA). Or just treating PC axes as the most biologically meaningful. Is it just a thing with morphology (or other fields of high dimensionality) to do a PCA and not worry about the stats behind it? </a:t>
            </a:r>
          </a:p>
          <a:p>
            <a:pPr marL="285750" indent="-285750">
              <a:buFont typeface="Arial" panose="020B0604020202020204" pitchFamily="34" charset="0"/>
              <a:buChar char="•"/>
            </a:pPr>
            <a:r>
              <a:rPr lang="en-US" dirty="0">
                <a:latin typeface="Optima" panose="02000503060000020004" pitchFamily="2" charset="0"/>
              </a:rPr>
              <a:t>Why do trapdoor spiders bring me so much joy?</a:t>
            </a:r>
          </a:p>
          <a:p>
            <a:pPr marL="285750" indent="-285750">
              <a:buFont typeface="Arial" panose="020B0604020202020204" pitchFamily="34" charset="0"/>
              <a:buChar char="•"/>
            </a:pPr>
            <a:r>
              <a:rPr lang="en-US" dirty="0">
                <a:latin typeface="Optima" panose="02000503060000020004" pitchFamily="2" charset="0"/>
              </a:rPr>
              <a:t>What was the purpose of RANDSNP? What is ABBA-BABA? VAE analyses? Hardy-Weinberg?</a:t>
            </a:r>
          </a:p>
          <a:p>
            <a:pPr marL="285750" indent="-285750">
              <a:buFont typeface="Arial" panose="020B0604020202020204" pitchFamily="34" charset="0"/>
              <a:buChar char="•"/>
            </a:pPr>
            <a:r>
              <a:rPr lang="en-US" dirty="0">
                <a:latin typeface="Optima" panose="02000503060000020004" pitchFamily="2" charset="0"/>
              </a:rPr>
              <a:t>When do you need an outgroup?</a:t>
            </a:r>
          </a:p>
          <a:p>
            <a:pPr marL="285750" indent="-285750">
              <a:buFont typeface="Arial" panose="020B0604020202020204" pitchFamily="34" charset="0"/>
              <a:buChar char="•"/>
            </a:pPr>
            <a:r>
              <a:rPr lang="en-US" dirty="0">
                <a:latin typeface="Optima" panose="02000503060000020004" pitchFamily="2" charset="0"/>
              </a:rPr>
              <a:t>The only thing I find a bit complex is naming a new taxon when you don't have enough morphological characteristics to recognize it in the field. It doesn't seem entirely viable or practical. But one thing I like about this approach is the idea that we should conserve genetic diversity (not the diversity of species as such).</a:t>
            </a:r>
          </a:p>
          <a:p>
            <a:pPr marL="285750" indent="-285750">
              <a:buFont typeface="Arial" panose="020B0604020202020204" pitchFamily="34" charset="0"/>
              <a:buChar char="•"/>
            </a:pPr>
            <a:r>
              <a:rPr lang="en-US" dirty="0">
                <a:latin typeface="Optima" panose="02000503060000020004" pitchFamily="2" charset="0"/>
              </a:rPr>
              <a:t>Naming species after people? After living people?</a:t>
            </a:r>
          </a:p>
          <a:p>
            <a:pPr marL="285750" indent="-285750">
              <a:buFont typeface="Arial" panose="020B0604020202020204" pitchFamily="34" charset="0"/>
              <a:buChar char="•"/>
            </a:pPr>
            <a:r>
              <a:rPr lang="en-US" dirty="0">
                <a:latin typeface="Optima" panose="02000503060000020004" pitchFamily="2" charset="0"/>
              </a:rPr>
              <a:t>I am not an animal person, but I am interested in how they get the DNA sample from the specimens. Like they get the DNA from the legs, but do they have to kill the spider to do that?</a:t>
            </a:r>
          </a:p>
          <a:p>
            <a:endParaRPr lang="en-US" dirty="0">
              <a:latin typeface="Optima" panose="02000503060000020004" pitchFamily="2" charset="0"/>
            </a:endParaRPr>
          </a:p>
        </p:txBody>
      </p:sp>
    </p:spTree>
    <p:extLst>
      <p:ext uri="{BB962C8B-B14F-4D97-AF65-F5344CB8AC3E}">
        <p14:creationId xmlns:p14="http://schemas.microsoft.com/office/powerpoint/2010/main" val="8885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hild cooking in a kitchen&#10;&#10;AI-generated content may be incorrect.">
            <a:extLst>
              <a:ext uri="{FF2B5EF4-FFF2-40B4-BE49-F238E27FC236}">
                <a16:creationId xmlns:a16="http://schemas.microsoft.com/office/drawing/2014/main" id="{D2505E47-15D0-E1B6-422D-99C7A254E58D}"/>
              </a:ext>
            </a:extLst>
          </p:cNvPr>
          <p:cNvPicPr>
            <a:picLocks noChangeAspect="1"/>
          </p:cNvPicPr>
          <p:nvPr/>
        </p:nvPicPr>
        <p:blipFill>
          <a:blip r:embed="rId2"/>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167173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D58DA9-B8F6-CD4D-2031-9FC97834C8EA}"/>
            </a:ext>
          </a:extLst>
        </p:cNvPr>
        <p:cNvGrpSpPr/>
        <p:nvPr/>
      </p:nvGrpSpPr>
      <p:grpSpPr>
        <a:xfrm>
          <a:off x="0" y="0"/>
          <a:ext cx="0" cy="0"/>
          <a:chOff x="0" y="0"/>
          <a:chExt cx="0" cy="0"/>
        </a:xfrm>
      </p:grpSpPr>
      <p:pic>
        <p:nvPicPr>
          <p:cNvPr id="4" name="Picture 3" descr="A child cooking in a kitchen&#10;&#10;AI-generated content may be incorrect.">
            <a:extLst>
              <a:ext uri="{FF2B5EF4-FFF2-40B4-BE49-F238E27FC236}">
                <a16:creationId xmlns:a16="http://schemas.microsoft.com/office/drawing/2014/main" id="{E5E98DA0-1063-D84A-F225-4D4BC678FB03}"/>
              </a:ext>
            </a:extLst>
          </p:cNvPr>
          <p:cNvPicPr>
            <a:picLocks noChangeAspect="1"/>
          </p:cNvPicPr>
          <p:nvPr/>
        </p:nvPicPr>
        <p:blipFill>
          <a:blip r:embed="rId2"/>
          <a:srcRect l="52015"/>
          <a:stretch>
            <a:fillRect/>
          </a:stretch>
        </p:blipFill>
        <p:spPr>
          <a:xfrm>
            <a:off x="8213271" y="212875"/>
            <a:ext cx="3652157" cy="3805555"/>
          </a:xfrm>
          <a:prstGeom prst="rect">
            <a:avLst/>
          </a:prstGeom>
        </p:spPr>
      </p:pic>
      <p:pic>
        <p:nvPicPr>
          <p:cNvPr id="6" name="Picture 5" descr="A diagram of different colors of the same color&#10;&#10;AI-generated content may be incorrect.">
            <a:extLst>
              <a:ext uri="{FF2B5EF4-FFF2-40B4-BE49-F238E27FC236}">
                <a16:creationId xmlns:a16="http://schemas.microsoft.com/office/drawing/2014/main" id="{25EA7F15-0BF2-875E-A3D6-BA9918ADAF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0487" y="487136"/>
            <a:ext cx="7053276" cy="5883728"/>
          </a:xfrm>
          <a:prstGeom prst="rect">
            <a:avLst/>
          </a:prstGeom>
        </p:spPr>
      </p:pic>
      <p:sp>
        <p:nvSpPr>
          <p:cNvPr id="7" name="TextBox 6">
            <a:extLst>
              <a:ext uri="{FF2B5EF4-FFF2-40B4-BE49-F238E27FC236}">
                <a16:creationId xmlns:a16="http://schemas.microsoft.com/office/drawing/2014/main" id="{1DD6F133-44DB-2B78-770C-057790B3E1BE}"/>
              </a:ext>
            </a:extLst>
          </p:cNvPr>
          <p:cNvSpPr txBox="1"/>
          <p:nvPr/>
        </p:nvSpPr>
        <p:spPr>
          <a:xfrm>
            <a:off x="326571" y="6335486"/>
            <a:ext cx="2628900" cy="369332"/>
          </a:xfrm>
          <a:prstGeom prst="rect">
            <a:avLst/>
          </a:prstGeom>
          <a:noFill/>
        </p:spPr>
        <p:txBody>
          <a:bodyPr wrap="square" rtlCol="0">
            <a:spAutoFit/>
          </a:bodyPr>
          <a:lstStyle/>
          <a:p>
            <a:r>
              <a:rPr lang="en-US" dirty="0">
                <a:latin typeface="Optima" panose="02000503060000020004" pitchFamily="2" charset="0"/>
              </a:rPr>
              <a:t>Faircloth et al. 2012</a:t>
            </a:r>
          </a:p>
        </p:txBody>
      </p:sp>
      <p:sp>
        <p:nvSpPr>
          <p:cNvPr id="8" name="Rectangle 7">
            <a:extLst>
              <a:ext uri="{FF2B5EF4-FFF2-40B4-BE49-F238E27FC236}">
                <a16:creationId xmlns:a16="http://schemas.microsoft.com/office/drawing/2014/main" id="{6643B65B-D314-67E3-240C-EEAF8710EAB2}"/>
              </a:ext>
            </a:extLst>
          </p:cNvPr>
          <p:cNvSpPr/>
          <p:nvPr/>
        </p:nvSpPr>
        <p:spPr>
          <a:xfrm>
            <a:off x="2694214" y="1289957"/>
            <a:ext cx="1632857" cy="702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40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602239-9FA4-D17C-239A-25AF186A4532}"/>
            </a:ext>
          </a:extLst>
        </p:cNvPr>
        <p:cNvGrpSpPr/>
        <p:nvPr/>
      </p:nvGrpSpPr>
      <p:grpSpPr>
        <a:xfrm>
          <a:off x="0" y="0"/>
          <a:ext cx="0" cy="0"/>
          <a:chOff x="0" y="0"/>
          <a:chExt cx="0" cy="0"/>
        </a:xfrm>
      </p:grpSpPr>
      <p:pic>
        <p:nvPicPr>
          <p:cNvPr id="4" name="Picture 3" descr="A child cooking in a kitchen&#10;&#10;AI-generated content may be incorrect.">
            <a:extLst>
              <a:ext uri="{FF2B5EF4-FFF2-40B4-BE49-F238E27FC236}">
                <a16:creationId xmlns:a16="http://schemas.microsoft.com/office/drawing/2014/main" id="{61480A96-629D-F10D-EB39-65C090832A08}"/>
              </a:ext>
            </a:extLst>
          </p:cNvPr>
          <p:cNvPicPr>
            <a:picLocks noChangeAspect="1"/>
          </p:cNvPicPr>
          <p:nvPr/>
        </p:nvPicPr>
        <p:blipFill>
          <a:blip r:embed="rId2"/>
          <a:srcRect l="52015"/>
          <a:stretch>
            <a:fillRect/>
          </a:stretch>
        </p:blipFill>
        <p:spPr>
          <a:xfrm>
            <a:off x="8888634" y="212875"/>
            <a:ext cx="2976794" cy="3101825"/>
          </a:xfrm>
          <a:prstGeom prst="rect">
            <a:avLst/>
          </a:prstGeom>
        </p:spPr>
      </p:pic>
      <p:pic>
        <p:nvPicPr>
          <p:cNvPr id="6" name="Picture 5" descr="A diagram of different colors of the same color&#10;&#10;AI-generated content may be incorrect.">
            <a:extLst>
              <a:ext uri="{FF2B5EF4-FFF2-40B4-BE49-F238E27FC236}">
                <a16:creationId xmlns:a16="http://schemas.microsoft.com/office/drawing/2014/main" id="{4FF55416-BE82-3717-A4C3-AF3DDC2A3A7E}"/>
              </a:ext>
            </a:extLst>
          </p:cNvPr>
          <p:cNvPicPr>
            <a:picLocks noChangeAspect="1"/>
          </p:cNvPicPr>
          <p:nvPr/>
        </p:nvPicPr>
        <p:blipFill>
          <a:blip r:embed="rId3"/>
          <a:stretch>
            <a:fillRect/>
          </a:stretch>
        </p:blipFill>
        <p:spPr>
          <a:xfrm>
            <a:off x="620487" y="487136"/>
            <a:ext cx="7053276" cy="5883728"/>
          </a:xfrm>
          <a:prstGeom prst="rect">
            <a:avLst/>
          </a:prstGeom>
        </p:spPr>
      </p:pic>
      <p:sp>
        <p:nvSpPr>
          <p:cNvPr id="7" name="TextBox 6">
            <a:extLst>
              <a:ext uri="{FF2B5EF4-FFF2-40B4-BE49-F238E27FC236}">
                <a16:creationId xmlns:a16="http://schemas.microsoft.com/office/drawing/2014/main" id="{150D3B53-670A-0888-35A1-1CCDD4CE677D}"/>
              </a:ext>
            </a:extLst>
          </p:cNvPr>
          <p:cNvSpPr txBox="1"/>
          <p:nvPr/>
        </p:nvSpPr>
        <p:spPr>
          <a:xfrm>
            <a:off x="326571" y="6335486"/>
            <a:ext cx="2628900" cy="369332"/>
          </a:xfrm>
          <a:prstGeom prst="rect">
            <a:avLst/>
          </a:prstGeom>
          <a:noFill/>
        </p:spPr>
        <p:txBody>
          <a:bodyPr wrap="square" rtlCol="0">
            <a:spAutoFit/>
          </a:bodyPr>
          <a:lstStyle/>
          <a:p>
            <a:r>
              <a:rPr lang="en-US" dirty="0">
                <a:latin typeface="Optima" panose="02000503060000020004" pitchFamily="2" charset="0"/>
              </a:rPr>
              <a:t>Faircloth et al. 2012</a:t>
            </a:r>
          </a:p>
        </p:txBody>
      </p:sp>
      <p:sp>
        <p:nvSpPr>
          <p:cNvPr id="2" name="TextBox 1">
            <a:extLst>
              <a:ext uri="{FF2B5EF4-FFF2-40B4-BE49-F238E27FC236}">
                <a16:creationId xmlns:a16="http://schemas.microsoft.com/office/drawing/2014/main" id="{7DBD69C8-116D-0208-F9C9-A3B1010BF867}"/>
              </a:ext>
            </a:extLst>
          </p:cNvPr>
          <p:cNvSpPr txBox="1"/>
          <p:nvPr/>
        </p:nvSpPr>
        <p:spPr>
          <a:xfrm>
            <a:off x="7037614" y="1815584"/>
            <a:ext cx="1126671" cy="369332"/>
          </a:xfrm>
          <a:prstGeom prst="rect">
            <a:avLst/>
          </a:prstGeom>
          <a:noFill/>
        </p:spPr>
        <p:txBody>
          <a:bodyPr wrap="square" rtlCol="0">
            <a:spAutoFit/>
          </a:bodyPr>
          <a:lstStyle/>
          <a:p>
            <a:pPr algn="ctr"/>
            <a:r>
              <a:rPr lang="en-US" dirty="0">
                <a:solidFill>
                  <a:srgbClr val="FF0000"/>
                </a:solidFill>
                <a:latin typeface="Optima" panose="02000503060000020004" pitchFamily="2" charset="0"/>
              </a:rPr>
              <a:t>Too hot</a:t>
            </a:r>
          </a:p>
        </p:txBody>
      </p:sp>
      <p:sp>
        <p:nvSpPr>
          <p:cNvPr id="3" name="Rectangle 2">
            <a:extLst>
              <a:ext uri="{FF2B5EF4-FFF2-40B4-BE49-F238E27FC236}">
                <a16:creationId xmlns:a16="http://schemas.microsoft.com/office/drawing/2014/main" id="{8F357CAA-F774-43BA-A197-56BFC42B623D}"/>
              </a:ext>
            </a:extLst>
          </p:cNvPr>
          <p:cNvSpPr/>
          <p:nvPr/>
        </p:nvSpPr>
        <p:spPr>
          <a:xfrm>
            <a:off x="2694214" y="1289957"/>
            <a:ext cx="1632857" cy="702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0E35EE5-D88C-9A95-259C-45249B5FC835}"/>
              </a:ext>
            </a:extLst>
          </p:cNvPr>
          <p:cNvSpPr/>
          <p:nvPr/>
        </p:nvSpPr>
        <p:spPr>
          <a:xfrm>
            <a:off x="1975757" y="849086"/>
            <a:ext cx="5061857" cy="2302328"/>
          </a:xfrm>
          <a:prstGeom prst="rect">
            <a:avLst/>
          </a:prstGeom>
          <a:solidFill>
            <a:srgbClr val="FF2600">
              <a:alpha val="2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747FF5-F3B7-931D-5C41-CF818ECCD16B}"/>
              </a:ext>
            </a:extLst>
          </p:cNvPr>
          <p:cNvSpPr txBox="1"/>
          <p:nvPr/>
        </p:nvSpPr>
        <p:spPr>
          <a:xfrm>
            <a:off x="7110427" y="4973997"/>
            <a:ext cx="1126671" cy="369332"/>
          </a:xfrm>
          <a:prstGeom prst="rect">
            <a:avLst/>
          </a:prstGeom>
          <a:noFill/>
        </p:spPr>
        <p:txBody>
          <a:bodyPr wrap="square" rtlCol="0">
            <a:spAutoFit/>
          </a:bodyPr>
          <a:lstStyle/>
          <a:p>
            <a:pPr algn="ctr"/>
            <a:r>
              <a:rPr lang="en-US" dirty="0">
                <a:solidFill>
                  <a:srgbClr val="0096FF"/>
                </a:solidFill>
                <a:latin typeface="Optima" panose="02000503060000020004" pitchFamily="2" charset="0"/>
              </a:rPr>
              <a:t>Too cold</a:t>
            </a:r>
          </a:p>
        </p:txBody>
      </p:sp>
      <p:sp>
        <p:nvSpPr>
          <p:cNvPr id="9" name="Rectangle 8">
            <a:extLst>
              <a:ext uri="{FF2B5EF4-FFF2-40B4-BE49-F238E27FC236}">
                <a16:creationId xmlns:a16="http://schemas.microsoft.com/office/drawing/2014/main" id="{9BD21F9C-AE18-88D9-2FB9-36BF1E401EA4}"/>
              </a:ext>
            </a:extLst>
          </p:cNvPr>
          <p:cNvSpPr/>
          <p:nvPr/>
        </p:nvSpPr>
        <p:spPr>
          <a:xfrm>
            <a:off x="1975757" y="4686300"/>
            <a:ext cx="5061857" cy="944726"/>
          </a:xfrm>
          <a:prstGeom prst="rect">
            <a:avLst/>
          </a:prstGeom>
          <a:solidFill>
            <a:srgbClr val="0096FF">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857325-C8AA-38B1-88F6-2EB717A5E8D0}"/>
              </a:ext>
            </a:extLst>
          </p:cNvPr>
          <p:cNvSpPr txBox="1"/>
          <p:nvPr/>
        </p:nvSpPr>
        <p:spPr>
          <a:xfrm>
            <a:off x="7110426" y="3722042"/>
            <a:ext cx="1126671" cy="369332"/>
          </a:xfrm>
          <a:prstGeom prst="rect">
            <a:avLst/>
          </a:prstGeom>
          <a:noFill/>
        </p:spPr>
        <p:txBody>
          <a:bodyPr wrap="square" rtlCol="0">
            <a:spAutoFit/>
          </a:bodyPr>
          <a:lstStyle/>
          <a:p>
            <a:pPr algn="ctr"/>
            <a:r>
              <a:rPr lang="en-US" dirty="0">
                <a:solidFill>
                  <a:srgbClr val="7030A0"/>
                </a:solidFill>
                <a:latin typeface="Optima" panose="02000503060000020004" pitchFamily="2" charset="0"/>
              </a:rPr>
              <a:t>Just right</a:t>
            </a:r>
          </a:p>
        </p:txBody>
      </p:sp>
      <p:sp>
        <p:nvSpPr>
          <p:cNvPr id="11" name="Rectangle 10">
            <a:extLst>
              <a:ext uri="{FF2B5EF4-FFF2-40B4-BE49-F238E27FC236}">
                <a16:creationId xmlns:a16="http://schemas.microsoft.com/office/drawing/2014/main" id="{135A9E95-52E5-11E2-4B11-3E384E6D9B47}"/>
              </a:ext>
            </a:extLst>
          </p:cNvPr>
          <p:cNvSpPr/>
          <p:nvPr/>
        </p:nvSpPr>
        <p:spPr>
          <a:xfrm>
            <a:off x="1975757" y="3140333"/>
            <a:ext cx="5061857" cy="1532751"/>
          </a:xfrm>
          <a:prstGeom prst="rect">
            <a:avLst/>
          </a:prstGeom>
          <a:solidFill>
            <a:srgbClr val="9437FF">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73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pider on a white background&#10;&#10;AI-generated content may be incorrect.">
            <a:extLst>
              <a:ext uri="{FF2B5EF4-FFF2-40B4-BE49-F238E27FC236}">
                <a16:creationId xmlns:a16="http://schemas.microsoft.com/office/drawing/2014/main" id="{B1164ECA-9857-6423-B529-72E9F3EC7A54}"/>
              </a:ext>
            </a:extLst>
          </p:cNvPr>
          <p:cNvPicPr>
            <a:picLocks noChangeAspect="1"/>
          </p:cNvPicPr>
          <p:nvPr/>
        </p:nvPicPr>
        <p:blipFill>
          <a:blip r:embed="rId2"/>
          <a:stretch>
            <a:fillRect/>
          </a:stretch>
        </p:blipFill>
        <p:spPr>
          <a:xfrm>
            <a:off x="2116665" y="643466"/>
            <a:ext cx="7958670" cy="5571067"/>
          </a:xfrm>
          <a:prstGeom prst="rect">
            <a:avLst/>
          </a:prstGeom>
        </p:spPr>
      </p:pic>
    </p:spTree>
    <p:extLst>
      <p:ext uri="{BB962C8B-B14F-4D97-AF65-F5344CB8AC3E}">
        <p14:creationId xmlns:p14="http://schemas.microsoft.com/office/powerpoint/2010/main" val="30253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coast&#10;&#10;AI-generated content may be incorrect.">
            <a:extLst>
              <a:ext uri="{FF2B5EF4-FFF2-40B4-BE49-F238E27FC236}">
                <a16:creationId xmlns:a16="http://schemas.microsoft.com/office/drawing/2014/main" id="{F58A900D-CF41-F8DE-D862-7565E29765CA}"/>
              </a:ext>
            </a:extLst>
          </p:cNvPr>
          <p:cNvPicPr>
            <a:picLocks noChangeAspect="1"/>
          </p:cNvPicPr>
          <p:nvPr/>
        </p:nvPicPr>
        <p:blipFill>
          <a:blip r:embed="rId2"/>
          <a:stretch>
            <a:fillRect/>
          </a:stretch>
        </p:blipFill>
        <p:spPr>
          <a:xfrm>
            <a:off x="2616842" y="0"/>
            <a:ext cx="6958316" cy="6858000"/>
          </a:xfrm>
          <a:prstGeom prst="rect">
            <a:avLst/>
          </a:prstGeom>
        </p:spPr>
      </p:pic>
    </p:spTree>
    <p:extLst>
      <p:ext uri="{BB962C8B-B14F-4D97-AF65-F5344CB8AC3E}">
        <p14:creationId xmlns:p14="http://schemas.microsoft.com/office/powerpoint/2010/main" val="283264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several different colored shapes&#10;&#10;AI-generated content may be incorrect.">
            <a:extLst>
              <a:ext uri="{FF2B5EF4-FFF2-40B4-BE49-F238E27FC236}">
                <a16:creationId xmlns:a16="http://schemas.microsoft.com/office/drawing/2014/main" id="{30580907-623F-4148-EAC2-0B21F41B84E4}"/>
              </a:ext>
            </a:extLst>
          </p:cNvPr>
          <p:cNvPicPr>
            <a:picLocks noChangeAspect="1"/>
          </p:cNvPicPr>
          <p:nvPr/>
        </p:nvPicPr>
        <p:blipFill>
          <a:blip r:embed="rId2"/>
          <a:stretch>
            <a:fillRect/>
          </a:stretch>
        </p:blipFill>
        <p:spPr>
          <a:xfrm>
            <a:off x="643467" y="1002623"/>
            <a:ext cx="10905066" cy="4852753"/>
          </a:xfrm>
          <a:prstGeom prst="rect">
            <a:avLst/>
          </a:prstGeom>
        </p:spPr>
      </p:pic>
    </p:spTree>
    <p:extLst>
      <p:ext uri="{BB962C8B-B14F-4D97-AF65-F5344CB8AC3E}">
        <p14:creationId xmlns:p14="http://schemas.microsoft.com/office/powerpoint/2010/main" val="3742753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number of individuals&#10;&#10;AI-generated content may be incorrect.">
            <a:extLst>
              <a:ext uri="{FF2B5EF4-FFF2-40B4-BE49-F238E27FC236}">
                <a16:creationId xmlns:a16="http://schemas.microsoft.com/office/drawing/2014/main" id="{F005C530-4747-6D01-E453-D8DD79387F5E}"/>
              </a:ext>
            </a:extLst>
          </p:cNvPr>
          <p:cNvPicPr>
            <a:picLocks noChangeAspect="1"/>
          </p:cNvPicPr>
          <p:nvPr/>
        </p:nvPicPr>
        <p:blipFill>
          <a:blip r:embed="rId2"/>
          <a:stretch>
            <a:fillRect/>
          </a:stretch>
        </p:blipFill>
        <p:spPr>
          <a:xfrm>
            <a:off x="2102403" y="643466"/>
            <a:ext cx="7987194" cy="5571067"/>
          </a:xfrm>
          <a:prstGeom prst="rect">
            <a:avLst/>
          </a:prstGeom>
        </p:spPr>
      </p:pic>
    </p:spTree>
    <p:extLst>
      <p:ext uri="{BB962C8B-B14F-4D97-AF65-F5344CB8AC3E}">
        <p14:creationId xmlns:p14="http://schemas.microsoft.com/office/powerpoint/2010/main" val="200543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ble of statistics with numbers and a number of characters&#10;&#10;AI-generated content may be incorrect.">
            <a:extLst>
              <a:ext uri="{FF2B5EF4-FFF2-40B4-BE49-F238E27FC236}">
                <a16:creationId xmlns:a16="http://schemas.microsoft.com/office/drawing/2014/main" id="{51482D00-4356-DD49-5186-667772ED9B4B}"/>
              </a:ext>
            </a:extLst>
          </p:cNvPr>
          <p:cNvPicPr>
            <a:picLocks noChangeAspect="1"/>
          </p:cNvPicPr>
          <p:nvPr/>
        </p:nvPicPr>
        <p:blipFill>
          <a:blip r:embed="rId2"/>
          <a:stretch>
            <a:fillRect/>
          </a:stretch>
        </p:blipFill>
        <p:spPr>
          <a:xfrm>
            <a:off x="2213723" y="643466"/>
            <a:ext cx="7764553" cy="5571067"/>
          </a:xfrm>
          <a:prstGeom prst="rect">
            <a:avLst/>
          </a:prstGeom>
        </p:spPr>
      </p:pic>
    </p:spTree>
    <p:extLst>
      <p:ext uri="{BB962C8B-B14F-4D97-AF65-F5344CB8AC3E}">
        <p14:creationId xmlns:p14="http://schemas.microsoft.com/office/powerpoint/2010/main" val="3762829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16597</TotalTime>
  <Words>445</Words>
  <Application>Microsoft Macintosh PowerPoint</Application>
  <PresentationFormat>Widescreen</PresentationFormat>
  <Paragraphs>25</Paragraphs>
  <Slides>13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O'Meara, Brian</dc:creator>
  <cp:lastModifiedBy>O'Meara, Brian</cp:lastModifiedBy>
  <cp:revision>106</cp:revision>
  <dcterms:created xsi:type="dcterms:W3CDTF">2025-08-21T16:53:40Z</dcterms:created>
  <dcterms:modified xsi:type="dcterms:W3CDTF">2025-11-28T22:11:11Z</dcterms:modified>
</cp:coreProperties>
</file>