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59" r:id="rId6"/>
    <p:sldId id="264" r:id="rId7"/>
    <p:sldId id="267" r:id="rId8"/>
    <p:sldId id="268" r:id="rId9"/>
    <p:sldId id="269" r:id="rId10"/>
    <p:sldId id="270" r:id="rId11"/>
    <p:sldId id="265" r:id="rId12"/>
    <p:sldId id="266" r:id="rId13"/>
    <p:sldId id="260" r:id="rId14"/>
    <p:sldId id="261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94694"/>
  </p:normalViewPr>
  <p:slideViewPr>
    <p:cSldViewPr snapToGrid="0">
      <p:cViewPr varScale="1">
        <p:scale>
          <a:sx n="116" d="100"/>
          <a:sy n="116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37D9-B975-0E4A-B346-E683C6B8C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37D9-B975-0E4A-B346-E683C6B8CA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BDD61-082C-BA42-8D62-71B8CF867FF3}"/>
              </a:ext>
            </a:extLst>
          </p:cNvPr>
          <p:cNvSpPr txBox="1"/>
          <p:nvPr/>
        </p:nvSpPr>
        <p:spPr>
          <a:xfrm>
            <a:off x="101600" y="336331"/>
            <a:ext cx="11988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Sara E. Lipshutz, Mark S. Hibbins, Alexandra B. Bentz, Aaron M. Buechlein, Tara A. Empson, Elizabeth M. George, Mark E. Hauber, Douglas B. Rusch, Wendy M. </a:t>
            </a:r>
            <a:r>
              <a:rPr lang="en-US" dirty="0" err="1">
                <a:latin typeface="Optima" panose="02000503060000020004" pitchFamily="2" charset="0"/>
              </a:rPr>
              <a:t>Schelsky</a:t>
            </a:r>
            <a:r>
              <a:rPr lang="en-US" dirty="0">
                <a:latin typeface="Optima" panose="02000503060000020004" pitchFamily="2" charset="0"/>
              </a:rPr>
              <a:t>, Quinn K. Thomas, Samuel J. </a:t>
            </a:r>
            <a:r>
              <a:rPr lang="en-US" dirty="0" err="1">
                <a:latin typeface="Optima" panose="02000503060000020004" pitchFamily="2" charset="0"/>
              </a:rPr>
              <a:t>Torneo</a:t>
            </a:r>
            <a:r>
              <a:rPr lang="en-US" dirty="0">
                <a:latin typeface="Optima" panose="02000503060000020004" pitchFamily="2" charset="0"/>
              </a:rPr>
              <a:t>, Abbigail M. Turner, Sarah E. Wolf, Mary J. Woodruff, Matthew W. Hahn &amp; Kimberly A. Rosvall. 2025. “Repeated </a:t>
            </a:r>
            <a:r>
              <a:rPr lang="en-US" dirty="0" err="1">
                <a:latin typeface="Optima" panose="02000503060000020004" pitchFamily="2" charset="0"/>
              </a:rPr>
              <a:t>behavioural</a:t>
            </a:r>
            <a:r>
              <a:rPr lang="en-US" dirty="0">
                <a:latin typeface="Optima" panose="02000503060000020004" pitchFamily="2" charset="0"/>
              </a:rPr>
              <a:t> evolution is associated with convergence of gene expression in cavity-nesting songbirds” Nature Ecology &amp; Evolution. 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/10.1038/s41559-025-02675-x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268067" y="3895615"/>
            <a:ext cx="382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Behavior and genomics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551753" y="5105937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B5CF0C-1B30-532A-4F89-1000EE0A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4" y="2364171"/>
            <a:ext cx="571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28B4374-A9ED-6012-E88B-C0B08D762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-220" r="37303" b="74865"/>
          <a:stretch>
            <a:fillRect/>
          </a:stretch>
        </p:blipFill>
        <p:spPr bwMode="auto">
          <a:xfrm rot="821987" flipH="1">
            <a:off x="3890821" y="2835637"/>
            <a:ext cx="1117673" cy="8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D1D81-03F9-F4A3-B8D5-7A8A01CEF708}"/>
              </a:ext>
            </a:extLst>
          </p:cNvPr>
          <p:cNvSpPr txBox="1"/>
          <p:nvPr/>
        </p:nvSpPr>
        <p:spPr>
          <a:xfrm>
            <a:off x="194203" y="5921070"/>
            <a:ext cx="561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Cavity nesters (with deep apologies to Charles Knight, James Audubon, and anyone who knows cardinal nesting natural history)</a:t>
            </a:r>
          </a:p>
        </p:txBody>
      </p:sp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938F9AAF-8722-D8F9-A743-5CC9C47A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3" y="643466"/>
            <a:ext cx="71423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AI-generated content may be incorrect.">
            <a:extLst>
              <a:ext uri="{FF2B5EF4-FFF2-40B4-BE49-F238E27FC236}">
                <a16:creationId xmlns:a16="http://schemas.microsoft.com/office/drawing/2014/main" id="{83402238-2C52-D662-D159-CEE3D7E7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383711"/>
            <a:ext cx="5426764" cy="2781216"/>
          </a:xfrm>
          <a:prstGeom prst="rect">
            <a:avLst/>
          </a:prstGeom>
        </p:spPr>
      </p:pic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3B92B4E-4FE5-FB20-9EEE-058AD4A2B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109177"/>
            <a:ext cx="5426764" cy="1804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6744F9CF-C91F-4F36-AB81-36D7EC9FF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34" y="1348792"/>
            <a:ext cx="5426764" cy="40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2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AI-generated content may be incorrect.">
            <a:extLst>
              <a:ext uri="{FF2B5EF4-FFF2-40B4-BE49-F238E27FC236}">
                <a16:creationId xmlns:a16="http://schemas.microsoft.com/office/drawing/2014/main" id="{1972FFD0-5212-BDBF-1AC6-3D6270B9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83" y="0"/>
            <a:ext cx="583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ird&#10;&#10;AI-generated content may be incorrect.">
            <a:extLst>
              <a:ext uri="{FF2B5EF4-FFF2-40B4-BE49-F238E27FC236}">
                <a16:creationId xmlns:a16="http://schemas.microsoft.com/office/drawing/2014/main" id="{7ECA11D1-425B-3C36-2800-51CC1532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67" y="0"/>
            <a:ext cx="750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2C513290-8790-9844-ABE6-8C554DC8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3" y="643466"/>
            <a:ext cx="82534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types of data&#10;&#10;AI-generated content may be incorrect.">
            <a:extLst>
              <a:ext uri="{FF2B5EF4-FFF2-40B4-BE49-F238E27FC236}">
                <a16:creationId xmlns:a16="http://schemas.microsoft.com/office/drawing/2014/main" id="{FC6AEBC2-65F7-D78F-E0F9-7BAF8D60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36" y="0"/>
            <a:ext cx="7203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8F860-CE15-0BC9-CDBA-31C56A7A8BF0}"/>
              </a:ext>
            </a:extLst>
          </p:cNvPr>
          <p:cNvSpPr txBox="1"/>
          <p:nvPr/>
        </p:nvSpPr>
        <p:spPr>
          <a:xfrm>
            <a:off x="689548" y="389744"/>
            <a:ext cx="6625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How to convert glorious, messy behavior into something one can analyze?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Why the use of pairs of species?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PGLMM?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Is this Bayesian?</a:t>
            </a:r>
          </a:p>
        </p:txBody>
      </p:sp>
    </p:spTree>
    <p:extLst>
      <p:ext uri="{BB962C8B-B14F-4D97-AF65-F5344CB8AC3E}">
        <p14:creationId xmlns:p14="http://schemas.microsoft.com/office/powerpoint/2010/main" val="184971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rd inside birdhouse">
            <a:extLst>
              <a:ext uri="{FF2B5EF4-FFF2-40B4-BE49-F238E27FC236}">
                <a16:creationId xmlns:a16="http://schemas.microsoft.com/office/drawing/2014/main" id="{EA8B5590-078F-8E3A-0001-9D45EB1A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7" y="1082459"/>
            <a:ext cx="317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9A9C9-D28C-DFA5-E439-1E96F9708823}"/>
              </a:ext>
            </a:extLst>
          </p:cNvPr>
          <p:cNvSpPr txBox="1"/>
          <p:nvPr/>
        </p:nvSpPr>
        <p:spPr>
          <a:xfrm>
            <a:off x="1586667" y="5547982"/>
            <a:ext cx="3420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www.adfg.alaska.gov</a:t>
            </a:r>
            <a:r>
              <a:rPr lang="en-US" dirty="0">
                <a:latin typeface="Optima" panose="02000503060000020004" pitchFamily="2" charset="0"/>
              </a:rPr>
              <a:t>/</a:t>
            </a:r>
            <a:r>
              <a:rPr lang="en-US" dirty="0" err="1">
                <a:latin typeface="Optima" panose="02000503060000020004" pitchFamily="2" charset="0"/>
              </a:rPr>
              <a:t>index.cfm?adfg</a:t>
            </a:r>
            <a:r>
              <a:rPr lang="en-US" dirty="0">
                <a:latin typeface="Optima" panose="02000503060000020004" pitchFamily="2" charset="0"/>
              </a:rPr>
              <a:t>=</a:t>
            </a:r>
            <a:r>
              <a:rPr lang="en-US" dirty="0" err="1">
                <a:latin typeface="Optima" panose="02000503060000020004" pitchFamily="2" charset="0"/>
              </a:rPr>
              <a:t>livingwithbirds.birdhousetips</a:t>
            </a:r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2052" name="Picture 4" descr="278077436 1 Kerry Loving Bnb Bypc 2021">
            <a:extLst>
              <a:ext uri="{FF2B5EF4-FFF2-40B4-BE49-F238E27FC236}">
                <a16:creationId xmlns:a16="http://schemas.microsoft.com/office/drawing/2014/main" id="{88A9162D-64FB-C01B-48BC-F4B30689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60" y="1082459"/>
            <a:ext cx="6339122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501625-F221-BB11-F477-5F19B6946F1D}"/>
              </a:ext>
            </a:extLst>
          </p:cNvPr>
          <p:cNvSpPr txBox="1"/>
          <p:nvPr/>
        </p:nvSpPr>
        <p:spPr>
          <a:xfrm>
            <a:off x="6596742" y="5313876"/>
            <a:ext cx="3861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www.birdsandblooms.com</a:t>
            </a:r>
            <a:r>
              <a:rPr lang="en-US" dirty="0">
                <a:latin typeface="Optima" panose="02000503060000020004" pitchFamily="2" charset="0"/>
              </a:rPr>
              <a:t>/birding/attracting-birds/bird-nesting/birds-nest-cavities/</a:t>
            </a:r>
          </a:p>
        </p:txBody>
      </p:sp>
    </p:spTree>
    <p:extLst>
      <p:ext uri="{BB962C8B-B14F-4D97-AF65-F5344CB8AC3E}">
        <p14:creationId xmlns:p14="http://schemas.microsoft.com/office/powerpoint/2010/main" val="1374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diagram&#10;&#10;AI-generated content may be incorrect.">
            <a:extLst>
              <a:ext uri="{FF2B5EF4-FFF2-40B4-BE49-F238E27FC236}">
                <a16:creationId xmlns:a16="http://schemas.microsoft.com/office/drawing/2014/main" id="{4D3600E8-8900-77C8-D3B0-84B8ADFD4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99" y="643466"/>
            <a:ext cx="76316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AI-generated content may be incorrect.">
            <a:extLst>
              <a:ext uri="{FF2B5EF4-FFF2-40B4-BE49-F238E27FC236}">
                <a16:creationId xmlns:a16="http://schemas.microsoft.com/office/drawing/2014/main" id="{6A0E4ADB-31A6-FA1A-C352-923B3313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69" y="643466"/>
            <a:ext cx="4763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information with text&#10;&#10;AI-generated content may be incorrect.">
            <a:extLst>
              <a:ext uri="{FF2B5EF4-FFF2-40B4-BE49-F238E27FC236}">
                <a16:creationId xmlns:a16="http://schemas.microsoft.com/office/drawing/2014/main" id="{5FA0E0F8-CE44-C3D8-12E0-8899A3D1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71FD307-ACEE-7AA9-E282-1FF2493C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34" y="0"/>
            <a:ext cx="7313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1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48EF4F2B-3E06-6FBC-9C34-487C6F0B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79" y="643466"/>
            <a:ext cx="78190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5BD6B59-54AB-169B-94C6-D3D48097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3" y="643466"/>
            <a:ext cx="82534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information with numbers and text&#10;&#10;AI-generated content may be incorrect.">
            <a:extLst>
              <a:ext uri="{FF2B5EF4-FFF2-40B4-BE49-F238E27FC236}">
                <a16:creationId xmlns:a16="http://schemas.microsoft.com/office/drawing/2014/main" id="{F590BE84-695A-C269-0777-DF5144DA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39" y="643466"/>
            <a:ext cx="72587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14074</TotalTime>
  <Words>219</Words>
  <Application>Microsoft Macintosh PowerPoint</Application>
  <PresentationFormat>Widescreen</PresentationFormat>
  <Paragraphs>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68</cp:revision>
  <dcterms:created xsi:type="dcterms:W3CDTF">2025-08-21T16:53:40Z</dcterms:created>
  <dcterms:modified xsi:type="dcterms:W3CDTF">2025-10-11T22:32:02Z</dcterms:modified>
</cp:coreProperties>
</file>