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62" r:id="rId5"/>
    <p:sldId id="259" r:id="rId6"/>
    <p:sldId id="260" r:id="rId7"/>
    <p:sldId id="261"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600"/>
    <a:srgbClr val="009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71"/>
    <p:restoredTop sz="94694"/>
  </p:normalViewPr>
  <p:slideViewPr>
    <p:cSldViewPr snapToGrid="0">
      <p:cViewPr varScale="1">
        <p:scale>
          <a:sx n="111" d="100"/>
          <a:sy n="111" d="100"/>
        </p:scale>
        <p:origin x="240" y="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B53876-9326-3F4C-A5E8-FA4D6263B660}" type="datetimeFigureOut">
              <a:rPr lang="en-US" smtClean="0"/>
              <a:t>10/11/25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C37D9-B975-0E4A-B346-E683C6B8CA8D}" type="slidenum">
              <a:rPr lang="en-US" smtClean="0"/>
              <a:t>‹#›</a:t>
            </a:fld>
            <a:endParaRPr lang="en-US"/>
          </a:p>
        </p:txBody>
      </p:sp>
    </p:spTree>
    <p:extLst>
      <p:ext uri="{BB962C8B-B14F-4D97-AF65-F5344CB8AC3E}">
        <p14:creationId xmlns:p14="http://schemas.microsoft.com/office/powerpoint/2010/main" val="1059830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BC37D9-B975-0E4A-B346-E683C6B8CA8D}" type="slidenum">
              <a:rPr lang="en-US" smtClean="0"/>
              <a:t>1</a:t>
            </a:fld>
            <a:endParaRPr lang="en-US"/>
          </a:p>
        </p:txBody>
      </p:sp>
    </p:spTree>
    <p:extLst>
      <p:ext uri="{BB962C8B-B14F-4D97-AF65-F5344CB8AC3E}">
        <p14:creationId xmlns:p14="http://schemas.microsoft.com/office/powerpoint/2010/main" val="4017371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823E0-C92B-DCEC-E838-2A64B5E0EC6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C396683F-D64C-230F-786E-044533C23E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9089BD-0124-1E7F-BC27-B2B67C716B07}"/>
              </a:ext>
            </a:extLst>
          </p:cNvPr>
          <p:cNvSpPr>
            <a:spLocks noGrp="1"/>
          </p:cNvSpPr>
          <p:nvPr>
            <p:ph type="dt" sz="half" idx="10"/>
          </p:nvPr>
        </p:nvSpPr>
        <p:spPr/>
        <p:txBody>
          <a:bodyPr/>
          <a:lstStyle/>
          <a:p>
            <a:fld id="{08CC7CE6-81EC-D946-8BF6-9A2E1ECD852B}" type="datetimeFigureOut">
              <a:rPr lang="en-US" smtClean="0"/>
              <a:t>10/11/25</a:t>
            </a:fld>
            <a:endParaRPr lang="en-US"/>
          </a:p>
        </p:txBody>
      </p:sp>
      <p:sp>
        <p:nvSpPr>
          <p:cNvPr id="5" name="Footer Placeholder 4">
            <a:extLst>
              <a:ext uri="{FF2B5EF4-FFF2-40B4-BE49-F238E27FC236}">
                <a16:creationId xmlns:a16="http://schemas.microsoft.com/office/drawing/2014/main" id="{B774307D-60D4-9ECE-A8BB-5ADE836C9C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79120-04B2-5113-4CB1-2896477FB6F8}"/>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2808945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BFEEA-1782-41AE-C700-813459ACAC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3CFA06-67E5-43FF-9A84-78008F50F4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EEF51-EB85-B314-65CF-ADCB4AA7643B}"/>
              </a:ext>
            </a:extLst>
          </p:cNvPr>
          <p:cNvSpPr>
            <a:spLocks noGrp="1"/>
          </p:cNvSpPr>
          <p:nvPr>
            <p:ph type="dt" sz="half" idx="10"/>
          </p:nvPr>
        </p:nvSpPr>
        <p:spPr/>
        <p:txBody>
          <a:bodyPr/>
          <a:lstStyle/>
          <a:p>
            <a:fld id="{08CC7CE6-81EC-D946-8BF6-9A2E1ECD852B}" type="datetimeFigureOut">
              <a:rPr lang="en-US" smtClean="0"/>
              <a:t>10/11/25</a:t>
            </a:fld>
            <a:endParaRPr lang="en-US"/>
          </a:p>
        </p:txBody>
      </p:sp>
      <p:sp>
        <p:nvSpPr>
          <p:cNvPr id="5" name="Footer Placeholder 4">
            <a:extLst>
              <a:ext uri="{FF2B5EF4-FFF2-40B4-BE49-F238E27FC236}">
                <a16:creationId xmlns:a16="http://schemas.microsoft.com/office/drawing/2014/main" id="{D73CE055-9003-07E4-7A4F-0FEABAB72F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72E2A1-FA6C-6773-1F84-78986DAA315D}"/>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3636145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F469C5-E7CA-F063-7A45-53F5119F0F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81ECCA-D5D0-E864-8EAB-C3E0FA6841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C5649D-CF4C-3772-37D2-1D76DCAF6C18}"/>
              </a:ext>
            </a:extLst>
          </p:cNvPr>
          <p:cNvSpPr>
            <a:spLocks noGrp="1"/>
          </p:cNvSpPr>
          <p:nvPr>
            <p:ph type="dt" sz="half" idx="10"/>
          </p:nvPr>
        </p:nvSpPr>
        <p:spPr/>
        <p:txBody>
          <a:bodyPr/>
          <a:lstStyle/>
          <a:p>
            <a:fld id="{08CC7CE6-81EC-D946-8BF6-9A2E1ECD852B}" type="datetimeFigureOut">
              <a:rPr lang="en-US" smtClean="0"/>
              <a:t>10/11/25</a:t>
            </a:fld>
            <a:endParaRPr lang="en-US"/>
          </a:p>
        </p:txBody>
      </p:sp>
      <p:sp>
        <p:nvSpPr>
          <p:cNvPr id="5" name="Footer Placeholder 4">
            <a:extLst>
              <a:ext uri="{FF2B5EF4-FFF2-40B4-BE49-F238E27FC236}">
                <a16:creationId xmlns:a16="http://schemas.microsoft.com/office/drawing/2014/main" id="{BA222945-3299-FA90-A2A7-DC888A6F59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E8E874-CB83-3321-DE79-EF02CDB8F3E0}"/>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3469659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E498C-5939-C0D3-9D2F-354BC89878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351FFA-D9D4-540B-C00B-36C0D663DD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26DC33-3A6F-299F-FCB3-22DA48E16A85}"/>
              </a:ext>
            </a:extLst>
          </p:cNvPr>
          <p:cNvSpPr>
            <a:spLocks noGrp="1"/>
          </p:cNvSpPr>
          <p:nvPr>
            <p:ph type="dt" sz="half" idx="10"/>
          </p:nvPr>
        </p:nvSpPr>
        <p:spPr/>
        <p:txBody>
          <a:bodyPr/>
          <a:lstStyle/>
          <a:p>
            <a:fld id="{08CC7CE6-81EC-D946-8BF6-9A2E1ECD852B}" type="datetimeFigureOut">
              <a:rPr lang="en-US" smtClean="0"/>
              <a:t>10/11/25</a:t>
            </a:fld>
            <a:endParaRPr lang="en-US"/>
          </a:p>
        </p:txBody>
      </p:sp>
      <p:sp>
        <p:nvSpPr>
          <p:cNvPr id="5" name="Footer Placeholder 4">
            <a:extLst>
              <a:ext uri="{FF2B5EF4-FFF2-40B4-BE49-F238E27FC236}">
                <a16:creationId xmlns:a16="http://schemas.microsoft.com/office/drawing/2014/main" id="{3781FA1D-FFA6-5EFA-C79F-115E3365FF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806267-8768-393C-038C-B2390CEDA065}"/>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178482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3C40F-BAAF-51B1-02CE-FEA3A43060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428BB8-D824-2219-3F08-9EC0913CF32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5A52DC-76AD-057B-6780-A51A33C82A32}"/>
              </a:ext>
            </a:extLst>
          </p:cNvPr>
          <p:cNvSpPr>
            <a:spLocks noGrp="1"/>
          </p:cNvSpPr>
          <p:nvPr>
            <p:ph type="dt" sz="half" idx="10"/>
          </p:nvPr>
        </p:nvSpPr>
        <p:spPr/>
        <p:txBody>
          <a:bodyPr/>
          <a:lstStyle/>
          <a:p>
            <a:fld id="{08CC7CE6-81EC-D946-8BF6-9A2E1ECD852B}" type="datetimeFigureOut">
              <a:rPr lang="en-US" smtClean="0"/>
              <a:t>10/11/25</a:t>
            </a:fld>
            <a:endParaRPr lang="en-US"/>
          </a:p>
        </p:txBody>
      </p:sp>
      <p:sp>
        <p:nvSpPr>
          <p:cNvPr id="5" name="Footer Placeholder 4">
            <a:extLst>
              <a:ext uri="{FF2B5EF4-FFF2-40B4-BE49-F238E27FC236}">
                <a16:creationId xmlns:a16="http://schemas.microsoft.com/office/drawing/2014/main" id="{F79CFB66-7A05-4B07-1683-C7E15391E8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E215EA-C77C-EDF9-29BF-8DF1E233E7B8}"/>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1144852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05191-8DBD-B562-0824-AE96F353FD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61628-6513-8407-D94C-B410AE7844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7E5559-AB0A-5158-9CEB-86550504FA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1A0DB1-669E-1F79-5199-082987766AFB}"/>
              </a:ext>
            </a:extLst>
          </p:cNvPr>
          <p:cNvSpPr>
            <a:spLocks noGrp="1"/>
          </p:cNvSpPr>
          <p:nvPr>
            <p:ph type="dt" sz="half" idx="10"/>
          </p:nvPr>
        </p:nvSpPr>
        <p:spPr/>
        <p:txBody>
          <a:bodyPr/>
          <a:lstStyle/>
          <a:p>
            <a:fld id="{08CC7CE6-81EC-D946-8BF6-9A2E1ECD852B}" type="datetimeFigureOut">
              <a:rPr lang="en-US" smtClean="0"/>
              <a:t>10/11/25</a:t>
            </a:fld>
            <a:endParaRPr lang="en-US"/>
          </a:p>
        </p:txBody>
      </p:sp>
      <p:sp>
        <p:nvSpPr>
          <p:cNvPr id="6" name="Footer Placeholder 5">
            <a:extLst>
              <a:ext uri="{FF2B5EF4-FFF2-40B4-BE49-F238E27FC236}">
                <a16:creationId xmlns:a16="http://schemas.microsoft.com/office/drawing/2014/main" id="{9A366B2C-AB4B-6062-0A77-E3A2AC6190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40C5FA-FE90-4F7B-6A03-82B05CE4E908}"/>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2004153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6A659-E0CA-A9E7-EA08-F3EB4253CF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0EBA43-008D-282B-78AA-713A7666FA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0AB9C6-00E3-368F-B4EB-EB387629B5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FF3F53-8818-B40F-71AC-267AD720BD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71FD5C-614B-832E-E93B-E6601C5377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62CA19-B6B9-57BD-24F9-68326FEA0E04}"/>
              </a:ext>
            </a:extLst>
          </p:cNvPr>
          <p:cNvSpPr>
            <a:spLocks noGrp="1"/>
          </p:cNvSpPr>
          <p:nvPr>
            <p:ph type="dt" sz="half" idx="10"/>
          </p:nvPr>
        </p:nvSpPr>
        <p:spPr/>
        <p:txBody>
          <a:bodyPr/>
          <a:lstStyle/>
          <a:p>
            <a:fld id="{08CC7CE6-81EC-D946-8BF6-9A2E1ECD852B}" type="datetimeFigureOut">
              <a:rPr lang="en-US" smtClean="0"/>
              <a:t>10/11/25</a:t>
            </a:fld>
            <a:endParaRPr lang="en-US"/>
          </a:p>
        </p:txBody>
      </p:sp>
      <p:sp>
        <p:nvSpPr>
          <p:cNvPr id="8" name="Footer Placeholder 7">
            <a:extLst>
              <a:ext uri="{FF2B5EF4-FFF2-40B4-BE49-F238E27FC236}">
                <a16:creationId xmlns:a16="http://schemas.microsoft.com/office/drawing/2014/main" id="{BE93F51C-BBE5-8473-722C-A43F347683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E3045C-89F2-6E5D-8431-C2AB05E33D2E}"/>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4097051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7CF34-FCF8-8962-BCE8-C2D469303E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7E61A1-4F3E-D81B-B3E5-D8D1C40F0378}"/>
              </a:ext>
            </a:extLst>
          </p:cNvPr>
          <p:cNvSpPr>
            <a:spLocks noGrp="1"/>
          </p:cNvSpPr>
          <p:nvPr>
            <p:ph type="dt" sz="half" idx="10"/>
          </p:nvPr>
        </p:nvSpPr>
        <p:spPr/>
        <p:txBody>
          <a:bodyPr/>
          <a:lstStyle/>
          <a:p>
            <a:fld id="{08CC7CE6-81EC-D946-8BF6-9A2E1ECD852B}" type="datetimeFigureOut">
              <a:rPr lang="en-US" smtClean="0"/>
              <a:t>10/11/25</a:t>
            </a:fld>
            <a:endParaRPr lang="en-US"/>
          </a:p>
        </p:txBody>
      </p:sp>
      <p:sp>
        <p:nvSpPr>
          <p:cNvPr id="4" name="Footer Placeholder 3">
            <a:extLst>
              <a:ext uri="{FF2B5EF4-FFF2-40B4-BE49-F238E27FC236}">
                <a16:creationId xmlns:a16="http://schemas.microsoft.com/office/drawing/2014/main" id="{40BD8372-24C0-08B3-E069-7E2FAD7689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2731DA-5067-57C2-18A3-4BA340FC1408}"/>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853886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30A582-1242-054B-5DCF-F6D4A7E86158}"/>
              </a:ext>
            </a:extLst>
          </p:cNvPr>
          <p:cNvSpPr>
            <a:spLocks noGrp="1"/>
          </p:cNvSpPr>
          <p:nvPr>
            <p:ph type="dt" sz="half" idx="10"/>
          </p:nvPr>
        </p:nvSpPr>
        <p:spPr/>
        <p:txBody>
          <a:bodyPr/>
          <a:lstStyle/>
          <a:p>
            <a:fld id="{08CC7CE6-81EC-D946-8BF6-9A2E1ECD852B}" type="datetimeFigureOut">
              <a:rPr lang="en-US" smtClean="0"/>
              <a:t>10/11/25</a:t>
            </a:fld>
            <a:endParaRPr lang="en-US"/>
          </a:p>
        </p:txBody>
      </p:sp>
      <p:sp>
        <p:nvSpPr>
          <p:cNvPr id="3" name="Footer Placeholder 2">
            <a:extLst>
              <a:ext uri="{FF2B5EF4-FFF2-40B4-BE49-F238E27FC236}">
                <a16:creationId xmlns:a16="http://schemas.microsoft.com/office/drawing/2014/main" id="{8D52A333-F34D-33AD-1EC6-609E9A31F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9DBD91-8F78-EA11-086C-9151955889CE}"/>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3830586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D3B24-099F-F37A-05E1-0C47DEEF1C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0CB5BB-0BAC-ABDA-51A4-C08A579E84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DB5C42-76E1-57A0-45A6-2CE7735DA3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831E3E-17CA-8152-DAE8-88A2C38F2E7F}"/>
              </a:ext>
            </a:extLst>
          </p:cNvPr>
          <p:cNvSpPr>
            <a:spLocks noGrp="1"/>
          </p:cNvSpPr>
          <p:nvPr>
            <p:ph type="dt" sz="half" idx="10"/>
          </p:nvPr>
        </p:nvSpPr>
        <p:spPr/>
        <p:txBody>
          <a:bodyPr/>
          <a:lstStyle/>
          <a:p>
            <a:fld id="{08CC7CE6-81EC-D946-8BF6-9A2E1ECD852B}" type="datetimeFigureOut">
              <a:rPr lang="en-US" smtClean="0"/>
              <a:t>10/11/25</a:t>
            </a:fld>
            <a:endParaRPr lang="en-US"/>
          </a:p>
        </p:txBody>
      </p:sp>
      <p:sp>
        <p:nvSpPr>
          <p:cNvPr id="6" name="Footer Placeholder 5">
            <a:extLst>
              <a:ext uri="{FF2B5EF4-FFF2-40B4-BE49-F238E27FC236}">
                <a16:creationId xmlns:a16="http://schemas.microsoft.com/office/drawing/2014/main" id="{C6ABA5A5-3C86-CE22-B2EB-478DA2F711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515D76-2F6A-3DB9-0978-4BDD86F38672}"/>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223682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B3458-DBC2-10DA-CB0C-D2CF97E942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31225E-7E62-001C-0F7E-4A91C58BE2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51B11C-DB46-272D-F00C-8A9FB4DFE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D799F1-B374-5C61-4E78-705F7D5F2780}"/>
              </a:ext>
            </a:extLst>
          </p:cNvPr>
          <p:cNvSpPr>
            <a:spLocks noGrp="1"/>
          </p:cNvSpPr>
          <p:nvPr>
            <p:ph type="dt" sz="half" idx="10"/>
          </p:nvPr>
        </p:nvSpPr>
        <p:spPr/>
        <p:txBody>
          <a:bodyPr/>
          <a:lstStyle/>
          <a:p>
            <a:fld id="{08CC7CE6-81EC-D946-8BF6-9A2E1ECD852B}" type="datetimeFigureOut">
              <a:rPr lang="en-US" smtClean="0"/>
              <a:t>10/11/25</a:t>
            </a:fld>
            <a:endParaRPr lang="en-US"/>
          </a:p>
        </p:txBody>
      </p:sp>
      <p:sp>
        <p:nvSpPr>
          <p:cNvPr id="6" name="Footer Placeholder 5">
            <a:extLst>
              <a:ext uri="{FF2B5EF4-FFF2-40B4-BE49-F238E27FC236}">
                <a16:creationId xmlns:a16="http://schemas.microsoft.com/office/drawing/2014/main" id="{4ADFD31A-6B08-920C-B5EE-7422D8590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4F4620-E945-0164-3F8A-26293CA7F81A}"/>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2910125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3D3747-A3D9-BE08-8B94-0CE4CE4F61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E6A6F84-F835-AE6D-4129-88D2007B38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B179D17-5A6B-C730-6851-A4BB307FB3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8CC7CE6-81EC-D946-8BF6-9A2E1ECD852B}" type="datetimeFigureOut">
              <a:rPr lang="en-US" smtClean="0"/>
              <a:t>10/11/25</a:t>
            </a:fld>
            <a:endParaRPr lang="en-US"/>
          </a:p>
        </p:txBody>
      </p:sp>
      <p:sp>
        <p:nvSpPr>
          <p:cNvPr id="5" name="Footer Placeholder 4">
            <a:extLst>
              <a:ext uri="{FF2B5EF4-FFF2-40B4-BE49-F238E27FC236}">
                <a16:creationId xmlns:a16="http://schemas.microsoft.com/office/drawing/2014/main" id="{3CFDDAAD-2BD7-3205-8653-FCC58C0396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C634C29-6F5C-AA94-7256-E50FEDE8CB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F4B95A0-3964-9F4E-9A32-892D86812290}" type="slidenum">
              <a:rPr lang="en-US" smtClean="0"/>
              <a:t>‹#›</a:t>
            </a:fld>
            <a:endParaRPr lang="en-US"/>
          </a:p>
        </p:txBody>
      </p:sp>
    </p:spTree>
    <p:extLst>
      <p:ext uri="{BB962C8B-B14F-4D97-AF65-F5344CB8AC3E}">
        <p14:creationId xmlns:p14="http://schemas.microsoft.com/office/powerpoint/2010/main" val="2950673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Optima" panose="0200050306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tima" panose="0200050306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tima" panose="0200050306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tima" panose="0200050306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tima" panose="0200050306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tima" panose="0200050306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onlinelibrary.wiley.com/doi/10.1111/1755-0998.13265#men13265-bib-0009"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75DB12D-2679-00BC-B41A-96075A7155F4}"/>
              </a:ext>
            </a:extLst>
          </p:cNvPr>
          <p:cNvSpPr txBox="1"/>
          <p:nvPr/>
        </p:nvSpPr>
        <p:spPr>
          <a:xfrm>
            <a:off x="7531610" y="2434201"/>
            <a:ext cx="3822189" cy="3742762"/>
          </a:xfrm>
          <a:prstGeom prst="rect">
            <a:avLst/>
          </a:prstGeom>
        </p:spPr>
        <p:txBody>
          <a:bodyPr vert="horz" lIns="91440" tIns="45720" rIns="91440" bIns="45720" rtlCol="0">
            <a:normAutofit/>
          </a:bodyPr>
          <a:lstStyle/>
          <a:p>
            <a:pPr>
              <a:lnSpc>
                <a:spcPct val="90000"/>
              </a:lnSpc>
              <a:spcAft>
                <a:spcPts val="600"/>
              </a:spcAft>
            </a:pPr>
            <a:endParaRPr lang="en-US" sz="2000" dirty="0">
              <a:latin typeface="Optima" panose="02000503060000020004" pitchFamily="2" charset="0"/>
            </a:endParaRPr>
          </a:p>
        </p:txBody>
      </p:sp>
      <p:sp>
        <p:nvSpPr>
          <p:cNvPr id="8" name="TextBox 7">
            <a:extLst>
              <a:ext uri="{FF2B5EF4-FFF2-40B4-BE49-F238E27FC236}">
                <a16:creationId xmlns:a16="http://schemas.microsoft.com/office/drawing/2014/main" id="{326BDD61-082C-BA42-8D62-71B8CF867FF3}"/>
              </a:ext>
            </a:extLst>
          </p:cNvPr>
          <p:cNvSpPr txBox="1"/>
          <p:nvPr/>
        </p:nvSpPr>
        <p:spPr>
          <a:xfrm>
            <a:off x="101600" y="336331"/>
            <a:ext cx="11988657" cy="923330"/>
          </a:xfrm>
          <a:prstGeom prst="rect">
            <a:avLst/>
          </a:prstGeom>
          <a:noFill/>
        </p:spPr>
        <p:txBody>
          <a:bodyPr wrap="square">
            <a:spAutoFit/>
          </a:bodyPr>
          <a:lstStyle/>
          <a:p>
            <a:r>
              <a:rPr lang="en-US" dirty="0">
                <a:latin typeface="Optima" panose="02000503060000020004" pitchFamily="2" charset="0"/>
              </a:rPr>
              <a:t>Gil Yardeni, Michael H. J. Barfuss, Walter Till, Matthew R. Thornton, Clara Groot Crego, Christian Lexer, Thibault Leroy and Ovidiu Paun. 2025. “The Explosive Radiation of the Neotropical Tillandsia Subgenus Tillandsia (</a:t>
            </a:r>
            <a:r>
              <a:rPr lang="en-US" dirty="0" err="1">
                <a:latin typeface="Optima" panose="02000503060000020004" pitchFamily="2" charset="0"/>
              </a:rPr>
              <a:t>Bromeliaceae</a:t>
            </a:r>
            <a:r>
              <a:rPr lang="en-US" dirty="0">
                <a:latin typeface="Optima" panose="02000503060000020004" pitchFamily="2" charset="0"/>
              </a:rPr>
              <a:t>) Has Been Accompanied by Pervasive Hybridization” </a:t>
            </a:r>
            <a:r>
              <a:rPr lang="en-US" i="1" dirty="0">
                <a:latin typeface="Optima" panose="02000503060000020004" pitchFamily="2" charset="0"/>
              </a:rPr>
              <a:t>Systematic Biology</a:t>
            </a:r>
            <a:r>
              <a:rPr lang="en-US" dirty="0">
                <a:latin typeface="Optima" panose="02000503060000020004" pitchFamily="2" charset="0"/>
              </a:rPr>
              <a:t> </a:t>
            </a:r>
            <a:r>
              <a:rPr lang="en-US" dirty="0" err="1">
                <a:latin typeface="Optima" panose="02000503060000020004" pitchFamily="2" charset="0"/>
              </a:rPr>
              <a:t>doi.org</a:t>
            </a:r>
            <a:r>
              <a:rPr lang="en-US" dirty="0">
                <a:latin typeface="Optima" panose="02000503060000020004" pitchFamily="2" charset="0"/>
              </a:rPr>
              <a:t>/10.1093/</a:t>
            </a:r>
            <a:r>
              <a:rPr lang="en-US" dirty="0" err="1">
                <a:latin typeface="Optima" panose="02000503060000020004" pitchFamily="2" charset="0"/>
              </a:rPr>
              <a:t>sysbio</a:t>
            </a:r>
            <a:r>
              <a:rPr lang="en-US" dirty="0">
                <a:latin typeface="Optima" panose="02000503060000020004" pitchFamily="2" charset="0"/>
              </a:rPr>
              <a:t>/syaf039</a:t>
            </a:r>
          </a:p>
        </p:txBody>
      </p:sp>
      <p:sp>
        <p:nvSpPr>
          <p:cNvPr id="12" name="TextBox 11">
            <a:extLst>
              <a:ext uri="{FF2B5EF4-FFF2-40B4-BE49-F238E27FC236}">
                <a16:creationId xmlns:a16="http://schemas.microsoft.com/office/drawing/2014/main" id="{23DDA5F9-F3C1-3C39-29CC-569867ED8BA6}"/>
              </a:ext>
            </a:extLst>
          </p:cNvPr>
          <p:cNvSpPr txBox="1"/>
          <p:nvPr/>
        </p:nvSpPr>
        <p:spPr>
          <a:xfrm>
            <a:off x="8268067" y="3895615"/>
            <a:ext cx="3822189" cy="954107"/>
          </a:xfrm>
          <a:prstGeom prst="rect">
            <a:avLst/>
          </a:prstGeom>
          <a:noFill/>
        </p:spPr>
        <p:txBody>
          <a:bodyPr wrap="square" rtlCol="0">
            <a:spAutoFit/>
          </a:bodyPr>
          <a:lstStyle/>
          <a:p>
            <a:r>
              <a:rPr lang="en-US" sz="2800" dirty="0">
                <a:latin typeface="Optima" panose="02000503060000020004" pitchFamily="2" charset="0"/>
              </a:rPr>
              <a:t>Class focus area: Networks</a:t>
            </a:r>
          </a:p>
        </p:txBody>
      </p:sp>
      <p:sp>
        <p:nvSpPr>
          <p:cNvPr id="14" name="TextBox 13">
            <a:extLst>
              <a:ext uri="{FF2B5EF4-FFF2-40B4-BE49-F238E27FC236}">
                <a16:creationId xmlns:a16="http://schemas.microsoft.com/office/drawing/2014/main" id="{82FD20D5-11E2-44B2-1413-7BADE1A7D6C3}"/>
              </a:ext>
            </a:extLst>
          </p:cNvPr>
          <p:cNvSpPr txBox="1"/>
          <p:nvPr/>
        </p:nvSpPr>
        <p:spPr>
          <a:xfrm>
            <a:off x="8551753" y="5105937"/>
            <a:ext cx="3524481" cy="461665"/>
          </a:xfrm>
          <a:prstGeom prst="rect">
            <a:avLst/>
          </a:prstGeom>
          <a:noFill/>
        </p:spPr>
        <p:txBody>
          <a:bodyPr wrap="square" rtlCol="0">
            <a:spAutoFit/>
          </a:bodyPr>
          <a:lstStyle/>
          <a:p>
            <a:r>
              <a:rPr lang="en-US" sz="2400" dirty="0">
                <a:latin typeface="Optima" panose="02000503060000020004" pitchFamily="2" charset="0"/>
              </a:rPr>
              <a:t>EEB603: Brian O’Meara</a:t>
            </a:r>
          </a:p>
        </p:txBody>
      </p:sp>
      <p:sp>
        <p:nvSpPr>
          <p:cNvPr id="15" name="TextBox 14">
            <a:extLst>
              <a:ext uri="{FF2B5EF4-FFF2-40B4-BE49-F238E27FC236}">
                <a16:creationId xmlns:a16="http://schemas.microsoft.com/office/drawing/2014/main" id="{234FE4F1-EEF1-18BF-0259-AB9DBD8BD250}"/>
              </a:ext>
            </a:extLst>
          </p:cNvPr>
          <p:cNvSpPr txBox="1"/>
          <p:nvPr/>
        </p:nvSpPr>
        <p:spPr>
          <a:xfrm>
            <a:off x="8565775" y="6189256"/>
            <a:ext cx="3524481" cy="523220"/>
          </a:xfrm>
          <a:prstGeom prst="rect">
            <a:avLst/>
          </a:prstGeom>
          <a:noFill/>
        </p:spPr>
        <p:txBody>
          <a:bodyPr wrap="square" rtlCol="0">
            <a:spAutoFit/>
          </a:bodyPr>
          <a:lstStyle/>
          <a:p>
            <a:r>
              <a:rPr lang="en-US" sz="1400" dirty="0">
                <a:latin typeface="Optima" panose="02000503060000020004" pitchFamily="2" charset="0"/>
              </a:rPr>
              <a:t>All quotes and images from the above paper unless otherwise noted</a:t>
            </a:r>
          </a:p>
        </p:txBody>
      </p:sp>
      <p:pic>
        <p:nvPicPr>
          <p:cNvPr id="1026" name="Picture 2" descr="undefined">
            <a:extLst>
              <a:ext uri="{FF2B5EF4-FFF2-40B4-BE49-F238E27FC236}">
                <a16:creationId xmlns:a16="http://schemas.microsoft.com/office/drawing/2014/main" id="{DB866ECD-EB49-5295-D53C-16E7DE6943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368" b="23334"/>
          <a:stretch>
            <a:fillRect/>
          </a:stretch>
        </p:blipFill>
        <p:spPr bwMode="auto">
          <a:xfrm>
            <a:off x="115766" y="1595992"/>
            <a:ext cx="3332163" cy="39981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F9A92CA-3473-E3BD-FD4C-69D919AB5ABA}"/>
              </a:ext>
            </a:extLst>
          </p:cNvPr>
          <p:cNvSpPr txBox="1"/>
          <p:nvPr/>
        </p:nvSpPr>
        <p:spPr>
          <a:xfrm>
            <a:off x="350520" y="5567602"/>
            <a:ext cx="2179320" cy="369332"/>
          </a:xfrm>
          <a:prstGeom prst="rect">
            <a:avLst/>
          </a:prstGeom>
          <a:noFill/>
        </p:spPr>
        <p:txBody>
          <a:bodyPr wrap="square" rtlCol="0">
            <a:spAutoFit/>
          </a:bodyPr>
          <a:lstStyle/>
          <a:p>
            <a:r>
              <a:rPr lang="en-US" dirty="0">
                <a:latin typeface="Optima" panose="02000503060000020004" pitchFamily="2" charset="0"/>
              </a:rPr>
              <a:t>M. Nabil</a:t>
            </a:r>
          </a:p>
        </p:txBody>
      </p:sp>
      <p:pic>
        <p:nvPicPr>
          <p:cNvPr id="3" name="Picture 4">
            <a:extLst>
              <a:ext uri="{FF2B5EF4-FFF2-40B4-BE49-F238E27FC236}">
                <a16:creationId xmlns:a16="http://schemas.microsoft.com/office/drawing/2014/main" id="{7D5C777F-F014-02FF-4037-F4E5F13C8D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9115" y="1576508"/>
            <a:ext cx="2339199" cy="41757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CA56864-7BBB-D822-7C1E-F4F4119EFFBB}"/>
              </a:ext>
            </a:extLst>
          </p:cNvPr>
          <p:cNvSpPr txBox="1"/>
          <p:nvPr/>
        </p:nvSpPr>
        <p:spPr>
          <a:xfrm>
            <a:off x="3936134" y="5699783"/>
            <a:ext cx="1241867" cy="369332"/>
          </a:xfrm>
          <a:prstGeom prst="rect">
            <a:avLst/>
          </a:prstGeom>
          <a:noFill/>
        </p:spPr>
        <p:txBody>
          <a:bodyPr wrap="square">
            <a:spAutoFit/>
          </a:bodyPr>
          <a:lstStyle/>
          <a:p>
            <a:pPr algn="l" rtl="0">
              <a:buNone/>
            </a:pPr>
            <a:r>
              <a:rPr lang="en-US" b="0" i="0" u="none" strike="noStrike" dirty="0" err="1">
                <a:effectLst/>
                <a:latin typeface="Optima" panose="02000503060000020004" pitchFamily="2" charset="0"/>
              </a:rPr>
              <a:t>BotBln</a:t>
            </a:r>
            <a:endParaRPr lang="en-US" b="0" i="0" u="none" strike="noStrike" dirty="0">
              <a:effectLst/>
              <a:latin typeface="Optima" panose="02000503060000020004" pitchFamily="2" charset="0"/>
            </a:endParaRPr>
          </a:p>
        </p:txBody>
      </p:sp>
    </p:spTree>
    <p:extLst>
      <p:ext uri="{BB962C8B-B14F-4D97-AF65-F5344CB8AC3E}">
        <p14:creationId xmlns:p14="http://schemas.microsoft.com/office/powerpoint/2010/main" val="2655941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diagram of a study&#10;&#10;AI-generated content may be incorrect.">
            <a:extLst>
              <a:ext uri="{FF2B5EF4-FFF2-40B4-BE49-F238E27FC236}">
                <a16:creationId xmlns:a16="http://schemas.microsoft.com/office/drawing/2014/main" id="{0239C2A3-D231-B9B9-426C-C1A6393BC860}"/>
              </a:ext>
            </a:extLst>
          </p:cNvPr>
          <p:cNvPicPr>
            <a:picLocks noChangeAspect="1"/>
          </p:cNvPicPr>
          <p:nvPr/>
        </p:nvPicPr>
        <p:blipFill>
          <a:blip r:embed="rId2"/>
          <a:stretch>
            <a:fillRect/>
          </a:stretch>
        </p:blipFill>
        <p:spPr>
          <a:xfrm>
            <a:off x="643467" y="1329775"/>
            <a:ext cx="10905066" cy="4198448"/>
          </a:xfrm>
          <a:prstGeom prst="rect">
            <a:avLst/>
          </a:prstGeom>
        </p:spPr>
      </p:pic>
      <p:sp>
        <p:nvSpPr>
          <p:cNvPr id="4" name="TextBox 3">
            <a:extLst>
              <a:ext uri="{FF2B5EF4-FFF2-40B4-BE49-F238E27FC236}">
                <a16:creationId xmlns:a16="http://schemas.microsoft.com/office/drawing/2014/main" id="{6897584A-2389-7209-2645-0B4C489AF9F9}"/>
              </a:ext>
            </a:extLst>
          </p:cNvPr>
          <p:cNvSpPr txBox="1"/>
          <p:nvPr/>
        </p:nvSpPr>
        <p:spPr>
          <a:xfrm>
            <a:off x="1215528" y="440675"/>
            <a:ext cx="9760944" cy="369332"/>
          </a:xfrm>
          <a:prstGeom prst="rect">
            <a:avLst/>
          </a:prstGeom>
          <a:noFill/>
        </p:spPr>
        <p:txBody>
          <a:bodyPr wrap="square" rtlCol="0">
            <a:spAutoFit/>
          </a:bodyPr>
          <a:lstStyle/>
          <a:p>
            <a:pPr algn="ctr"/>
            <a:r>
              <a:rPr lang="en-US" dirty="0">
                <a:latin typeface="Optima" panose="02000503060000020004" pitchFamily="2" charset="0"/>
              </a:rPr>
              <a:t>“I heard you liked </a:t>
            </a:r>
            <a:r>
              <a:rPr lang="en-US" i="1" dirty="0">
                <a:latin typeface="Optima" panose="02000503060000020004" pitchFamily="2" charset="0"/>
              </a:rPr>
              <a:t>Tillandsia</a:t>
            </a:r>
            <a:r>
              <a:rPr lang="en-US" dirty="0">
                <a:latin typeface="Optima" panose="02000503060000020004" pitchFamily="2" charset="0"/>
              </a:rPr>
              <a:t>, so I put subgenus </a:t>
            </a:r>
            <a:r>
              <a:rPr lang="en-US" i="1" dirty="0">
                <a:latin typeface="Optima" panose="02000503060000020004" pitchFamily="2" charset="0"/>
              </a:rPr>
              <a:t>Tillandsia</a:t>
            </a:r>
            <a:r>
              <a:rPr lang="en-US" dirty="0">
                <a:latin typeface="Optima" panose="02000503060000020004" pitchFamily="2" charset="0"/>
              </a:rPr>
              <a:t> inside genus </a:t>
            </a:r>
            <a:r>
              <a:rPr lang="en-US" i="1" dirty="0">
                <a:latin typeface="Optima" panose="02000503060000020004" pitchFamily="2" charset="0"/>
              </a:rPr>
              <a:t>Tillandsia</a:t>
            </a:r>
            <a:r>
              <a:rPr lang="en-US" dirty="0">
                <a:latin typeface="Optima" panose="02000503060000020004" pitchFamily="2" charset="0"/>
              </a:rPr>
              <a:t>”</a:t>
            </a:r>
          </a:p>
        </p:txBody>
      </p:sp>
    </p:spTree>
    <p:extLst>
      <p:ext uri="{BB962C8B-B14F-4D97-AF65-F5344CB8AC3E}">
        <p14:creationId xmlns:p14="http://schemas.microsoft.com/office/powerpoint/2010/main" val="1848320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art of a tree&#10;&#10;AI-generated content may be incorrect.">
            <a:extLst>
              <a:ext uri="{FF2B5EF4-FFF2-40B4-BE49-F238E27FC236}">
                <a16:creationId xmlns:a16="http://schemas.microsoft.com/office/drawing/2014/main" id="{F8D9D39B-C0C1-B933-C076-A953D8231331}"/>
              </a:ext>
            </a:extLst>
          </p:cNvPr>
          <p:cNvPicPr>
            <a:picLocks noChangeAspect="1"/>
          </p:cNvPicPr>
          <p:nvPr/>
        </p:nvPicPr>
        <p:blipFill>
          <a:blip r:embed="rId2"/>
          <a:stretch>
            <a:fillRect/>
          </a:stretch>
        </p:blipFill>
        <p:spPr>
          <a:xfrm>
            <a:off x="4674123" y="0"/>
            <a:ext cx="6562314" cy="6858000"/>
          </a:xfrm>
          <a:prstGeom prst="rect">
            <a:avLst/>
          </a:prstGeom>
        </p:spPr>
      </p:pic>
      <p:pic>
        <p:nvPicPr>
          <p:cNvPr id="4" name="Picture 3" descr="A diagram of a study&#10;&#10;AI-generated content may be incorrect.">
            <a:extLst>
              <a:ext uri="{FF2B5EF4-FFF2-40B4-BE49-F238E27FC236}">
                <a16:creationId xmlns:a16="http://schemas.microsoft.com/office/drawing/2014/main" id="{AEA1FB24-C95A-219C-457F-9C3D6966FF91}"/>
              </a:ext>
            </a:extLst>
          </p:cNvPr>
          <p:cNvPicPr>
            <a:picLocks noChangeAspect="1"/>
          </p:cNvPicPr>
          <p:nvPr/>
        </p:nvPicPr>
        <p:blipFill>
          <a:blip r:embed="rId3"/>
          <a:srcRect l="19912" r="19912" b="17331"/>
          <a:stretch>
            <a:fillRect/>
          </a:stretch>
        </p:blipFill>
        <p:spPr>
          <a:xfrm>
            <a:off x="0" y="3387175"/>
            <a:ext cx="3335104" cy="1763945"/>
          </a:xfrm>
          <a:prstGeom prst="rect">
            <a:avLst/>
          </a:prstGeom>
        </p:spPr>
      </p:pic>
    </p:spTree>
    <p:extLst>
      <p:ext uri="{BB962C8B-B14F-4D97-AF65-F5344CB8AC3E}">
        <p14:creationId xmlns:p14="http://schemas.microsoft.com/office/powerpoint/2010/main" val="2562897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Main graphic">
            <a:extLst>
              <a:ext uri="{FF2B5EF4-FFF2-40B4-BE49-F238E27FC236}">
                <a16:creationId xmlns:a16="http://schemas.microsoft.com/office/drawing/2014/main" id="{D5D17E67-B167-61D0-9640-A672B1910346}"/>
              </a:ext>
            </a:extLst>
          </p:cNvPr>
          <p:cNvPicPr/>
          <p:nvPr/>
        </p:nvPicPr>
        <p:blipFill>
          <a:blip r:embed="rId2"/>
          <a:stretch/>
        </p:blipFill>
        <p:spPr>
          <a:xfrm>
            <a:off x="984932" y="110066"/>
            <a:ext cx="10222135" cy="5571067"/>
          </a:xfrm>
          <a:prstGeom prst="rect">
            <a:avLst/>
          </a:prstGeom>
        </p:spPr>
      </p:pic>
      <p:sp>
        <p:nvSpPr>
          <p:cNvPr id="4" name="TextBox 3">
            <a:extLst>
              <a:ext uri="{FF2B5EF4-FFF2-40B4-BE49-F238E27FC236}">
                <a16:creationId xmlns:a16="http://schemas.microsoft.com/office/drawing/2014/main" id="{7547F755-73E8-2521-C0F2-E5D5FE1B819E}"/>
              </a:ext>
            </a:extLst>
          </p:cNvPr>
          <p:cNvSpPr txBox="1"/>
          <p:nvPr/>
        </p:nvSpPr>
        <p:spPr>
          <a:xfrm>
            <a:off x="341523" y="5750004"/>
            <a:ext cx="11850477" cy="1107996"/>
          </a:xfrm>
          <a:prstGeom prst="rect">
            <a:avLst/>
          </a:prstGeom>
          <a:noFill/>
        </p:spPr>
        <p:txBody>
          <a:bodyPr wrap="square">
            <a:spAutoFit/>
          </a:bodyPr>
          <a:lstStyle/>
          <a:p>
            <a:r>
              <a:rPr lang="en-US" sz="1100" b="0" i="0" u="none" strike="noStrike" dirty="0">
                <a:solidFill>
                  <a:srgbClr val="1C1D1E"/>
                </a:solidFill>
                <a:effectLst/>
                <a:latin typeface="Optima" panose="02000503060000020004" pitchFamily="2" charset="0"/>
              </a:rPr>
              <a:t>Basic principles behind the </a:t>
            </a:r>
            <a:r>
              <a:rPr lang="en-US" sz="1100" b="0" i="1" u="none" strike="noStrike" dirty="0">
                <a:solidFill>
                  <a:srgbClr val="1C1D1E"/>
                </a:solidFill>
                <a:effectLst/>
                <a:latin typeface="Optima" panose="02000503060000020004" pitchFamily="2" charset="0"/>
              </a:rPr>
              <a:t>D</a:t>
            </a:r>
            <a:r>
              <a:rPr lang="en-US" sz="1100" b="0" i="0" u="none" strike="noStrike" dirty="0">
                <a:solidFill>
                  <a:srgbClr val="1C1D1E"/>
                </a:solidFill>
                <a:effectLst/>
                <a:latin typeface="Optima" panose="02000503060000020004" pitchFamily="2" charset="0"/>
              </a:rPr>
              <a:t> and </a:t>
            </a:r>
            <a:r>
              <a:rPr lang="en-US" sz="1100" b="0" i="1" u="none" strike="noStrike" dirty="0">
                <a:solidFill>
                  <a:srgbClr val="1C1D1E"/>
                </a:solidFill>
                <a:effectLst/>
                <a:latin typeface="Optima" panose="02000503060000020004" pitchFamily="2" charset="0"/>
              </a:rPr>
              <a:t>f</a:t>
            </a:r>
            <a:r>
              <a:rPr lang="en-US" sz="1100" b="0" i="0" u="none" strike="noStrike" dirty="0">
                <a:solidFill>
                  <a:srgbClr val="1C1D1E"/>
                </a:solidFill>
                <a:effectLst/>
                <a:latin typeface="Optima" panose="02000503060000020004" pitchFamily="2" charset="0"/>
              </a:rPr>
              <a:t>-branch statistics. (a) Example genealogies showing the sharing of derived alleles, denoted as 'B' between populations P2 and P3 (the ABBA pattern) and between P1 and P3 (the BABA pattern) as a result of incomplete lineage sorting. In a scenario without gene flow, both patterns are assumed to be equally likely (but see (Eriksson &amp; Manica, </a:t>
            </a:r>
            <a:r>
              <a:rPr lang="en-US" sz="1100" i="0" u="none" strike="noStrike" dirty="0">
                <a:solidFill>
                  <a:srgbClr val="000000"/>
                </a:solidFill>
                <a:effectLst/>
                <a:latin typeface="Optima" panose="02000503060000020004" pitchFamily="2" charset="0"/>
                <a:hlinkClick r:id="rId3"/>
              </a:rPr>
              <a:t>2012</a:t>
            </a:r>
            <a:r>
              <a:rPr lang="en-US" sz="1100" b="0" i="0" u="none" strike="noStrike" dirty="0">
                <a:solidFill>
                  <a:srgbClr val="1C1D1E"/>
                </a:solidFill>
                <a:effectLst/>
                <a:latin typeface="Optima" panose="02000503060000020004" pitchFamily="2" charset="0"/>
              </a:rPr>
              <a:t> for exceptions). (b) Gene flow between P2 and P3 introduces additional loci with ABBA patterns, which would lead to a positive </a:t>
            </a:r>
            <a:r>
              <a:rPr lang="en-US" sz="1100" b="0" i="1" u="none" strike="noStrike" dirty="0">
                <a:solidFill>
                  <a:srgbClr val="1C1D1E"/>
                </a:solidFill>
                <a:effectLst/>
                <a:latin typeface="Optima" panose="02000503060000020004" pitchFamily="2" charset="0"/>
              </a:rPr>
              <a:t>D</a:t>
            </a:r>
            <a:r>
              <a:rPr lang="en-US" sz="1100" b="0" i="0" u="none" strike="noStrike" dirty="0">
                <a:solidFill>
                  <a:srgbClr val="1C1D1E"/>
                </a:solidFill>
                <a:effectLst/>
                <a:latin typeface="Optima" panose="02000503060000020004" pitchFamily="2" charset="0"/>
              </a:rPr>
              <a:t> statistic. (c) An example illustrating interdependences between different </a:t>
            </a:r>
            <a:r>
              <a:rPr lang="en-US" sz="1100" b="0" i="1" u="none" strike="noStrike" dirty="0">
                <a:solidFill>
                  <a:srgbClr val="1C1D1E"/>
                </a:solidFill>
                <a:effectLst/>
                <a:latin typeface="Optima" panose="02000503060000020004" pitchFamily="2" charset="0"/>
              </a:rPr>
              <a:t>f</a:t>
            </a:r>
            <a:r>
              <a:rPr lang="en-US" sz="1100" b="0" i="0" u="none" strike="noStrike" baseline="-25000" dirty="0">
                <a:solidFill>
                  <a:srgbClr val="1C1D1E"/>
                </a:solidFill>
                <a:effectLst/>
                <a:latin typeface="Optima" panose="02000503060000020004" pitchFamily="2" charset="0"/>
              </a:rPr>
              <a:t>4</a:t>
            </a:r>
            <a:r>
              <a:rPr lang="en-US" sz="1100" b="0" i="0" u="none" strike="noStrike" dirty="0">
                <a:solidFill>
                  <a:srgbClr val="1C1D1E"/>
                </a:solidFill>
                <a:effectLst/>
                <a:latin typeface="Optima" panose="02000503060000020004" pitchFamily="2" charset="0"/>
              </a:rPr>
              <a:t>-ratio scores, which can be informative about the timing of introgression. In this example, different choices for the P1 population provide constraints on when the gene flow could have happened. (d) Based on relationships between the </a:t>
            </a:r>
            <a:r>
              <a:rPr lang="en-US" sz="1100" b="0" i="1" u="none" strike="noStrike" dirty="0">
                <a:solidFill>
                  <a:srgbClr val="1C1D1E"/>
                </a:solidFill>
                <a:effectLst/>
                <a:latin typeface="Optima" panose="02000503060000020004" pitchFamily="2" charset="0"/>
              </a:rPr>
              <a:t>f</a:t>
            </a:r>
            <a:r>
              <a:rPr lang="en-US" sz="1100" b="0" i="0" u="none" strike="noStrike" baseline="-25000" dirty="0">
                <a:solidFill>
                  <a:srgbClr val="1C1D1E"/>
                </a:solidFill>
                <a:effectLst/>
                <a:latin typeface="Optima" panose="02000503060000020004" pitchFamily="2" charset="0"/>
              </a:rPr>
              <a:t>4</a:t>
            </a:r>
            <a:r>
              <a:rPr lang="en-US" sz="1100" b="0" i="0" u="none" strike="noStrike" dirty="0">
                <a:solidFill>
                  <a:srgbClr val="1C1D1E"/>
                </a:solidFill>
                <a:effectLst/>
                <a:latin typeface="Optima" panose="02000503060000020004" pitchFamily="2" charset="0"/>
              </a:rPr>
              <a:t>-ratio results from different four taxon tests, the </a:t>
            </a:r>
            <a:r>
              <a:rPr lang="en-US" sz="1100" b="0" i="1" u="none" strike="noStrike" dirty="0">
                <a:solidFill>
                  <a:srgbClr val="1C1D1E"/>
                </a:solidFill>
                <a:effectLst/>
                <a:latin typeface="Optima" panose="02000503060000020004" pitchFamily="2" charset="0"/>
              </a:rPr>
              <a:t>f</a:t>
            </a:r>
            <a:r>
              <a:rPr lang="en-US" sz="1100" b="0" i="0" u="none" strike="noStrike" dirty="0">
                <a:solidFill>
                  <a:srgbClr val="1C1D1E"/>
                </a:solidFill>
                <a:effectLst/>
                <a:latin typeface="Optima" panose="02000503060000020004" pitchFamily="2" charset="0"/>
              </a:rPr>
              <a:t>-branch, or </a:t>
            </a:r>
            <a:r>
              <a:rPr lang="en-US" sz="1100" b="0" i="1" u="none" strike="noStrike" dirty="0">
                <a:solidFill>
                  <a:srgbClr val="1C1D1E"/>
                </a:solidFill>
                <a:effectLst/>
                <a:latin typeface="Optima" panose="02000503060000020004" pitchFamily="2" charset="0"/>
              </a:rPr>
              <a:t>f</a:t>
            </a:r>
            <a:r>
              <a:rPr lang="en-US" sz="1100" b="0" i="0" u="none" strike="noStrike" baseline="-25000" dirty="0">
                <a:solidFill>
                  <a:srgbClr val="1C1D1E"/>
                </a:solidFill>
                <a:effectLst/>
                <a:latin typeface="Optima" panose="02000503060000020004" pitchFamily="2" charset="0"/>
              </a:rPr>
              <a:t>b</a:t>
            </a:r>
            <a:r>
              <a:rPr lang="en-US" sz="1100" b="0" i="0" u="none" strike="noStrike" dirty="0">
                <a:solidFill>
                  <a:srgbClr val="1C1D1E"/>
                </a:solidFill>
                <a:effectLst/>
                <a:latin typeface="Optima" panose="02000503060000020004" pitchFamily="2" charset="0"/>
              </a:rPr>
              <a:t> statistic, distinguishes between admixture at different time periods, assigning signals to different (possibly internal) branches in the population/species tree. 		Malinski et al. 2021</a:t>
            </a:r>
            <a:endParaRPr lang="en-US" sz="1100" dirty="0">
              <a:latin typeface="Optima" panose="02000503060000020004" pitchFamily="2" charset="0"/>
            </a:endParaRPr>
          </a:p>
        </p:txBody>
      </p:sp>
    </p:spTree>
    <p:extLst>
      <p:ext uri="{BB962C8B-B14F-4D97-AF65-F5344CB8AC3E}">
        <p14:creationId xmlns:p14="http://schemas.microsoft.com/office/powerpoint/2010/main" val="2484663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3E3A5195-9039-EFC6-A0F3-F1A9382A05A3}"/>
              </a:ext>
            </a:extLst>
          </p:cNvPr>
          <p:cNvPicPr>
            <a:picLocks noChangeAspect="1"/>
          </p:cNvPicPr>
          <p:nvPr/>
        </p:nvPicPr>
        <p:blipFill>
          <a:blip r:embed="rId2"/>
          <a:stretch>
            <a:fillRect/>
          </a:stretch>
        </p:blipFill>
        <p:spPr>
          <a:xfrm>
            <a:off x="3316330" y="0"/>
            <a:ext cx="5559339" cy="6858000"/>
          </a:xfrm>
          <a:prstGeom prst="rect">
            <a:avLst/>
          </a:prstGeom>
        </p:spPr>
      </p:pic>
      <p:pic>
        <p:nvPicPr>
          <p:cNvPr id="4" name="Picture 3" descr="A diagram of a study&#10;&#10;AI-generated content may be incorrect.">
            <a:extLst>
              <a:ext uri="{FF2B5EF4-FFF2-40B4-BE49-F238E27FC236}">
                <a16:creationId xmlns:a16="http://schemas.microsoft.com/office/drawing/2014/main" id="{27D12830-5911-6A2E-DE1D-6B0860F3F0EC}"/>
              </a:ext>
            </a:extLst>
          </p:cNvPr>
          <p:cNvPicPr>
            <a:picLocks noChangeAspect="1"/>
          </p:cNvPicPr>
          <p:nvPr/>
        </p:nvPicPr>
        <p:blipFill>
          <a:blip r:embed="rId3"/>
          <a:srcRect l="19912" r="19912" b="17331"/>
          <a:stretch>
            <a:fillRect/>
          </a:stretch>
        </p:blipFill>
        <p:spPr>
          <a:xfrm>
            <a:off x="0" y="3387175"/>
            <a:ext cx="3335104" cy="1763945"/>
          </a:xfrm>
          <a:prstGeom prst="rect">
            <a:avLst/>
          </a:prstGeom>
        </p:spPr>
      </p:pic>
    </p:spTree>
    <p:extLst>
      <p:ext uri="{BB962C8B-B14F-4D97-AF65-F5344CB8AC3E}">
        <p14:creationId xmlns:p14="http://schemas.microsoft.com/office/powerpoint/2010/main" val="161716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lage of multiple images of a tree&#10;&#10;AI-generated content may be incorrect.">
            <a:extLst>
              <a:ext uri="{FF2B5EF4-FFF2-40B4-BE49-F238E27FC236}">
                <a16:creationId xmlns:a16="http://schemas.microsoft.com/office/drawing/2014/main" id="{6F00BBFF-1885-72A4-0769-D0AD37B597AE}"/>
              </a:ext>
            </a:extLst>
          </p:cNvPr>
          <p:cNvPicPr>
            <a:picLocks noChangeAspect="1"/>
          </p:cNvPicPr>
          <p:nvPr/>
        </p:nvPicPr>
        <p:blipFill>
          <a:blip r:embed="rId2"/>
          <a:stretch>
            <a:fillRect/>
          </a:stretch>
        </p:blipFill>
        <p:spPr>
          <a:xfrm>
            <a:off x="3581400" y="751010"/>
            <a:ext cx="7772400" cy="5355980"/>
          </a:xfrm>
          <a:prstGeom prst="rect">
            <a:avLst/>
          </a:prstGeom>
        </p:spPr>
      </p:pic>
      <p:pic>
        <p:nvPicPr>
          <p:cNvPr id="4" name="Picture 3" descr="A diagram of a study&#10;&#10;AI-generated content may be incorrect.">
            <a:extLst>
              <a:ext uri="{FF2B5EF4-FFF2-40B4-BE49-F238E27FC236}">
                <a16:creationId xmlns:a16="http://schemas.microsoft.com/office/drawing/2014/main" id="{486412E9-7F15-2497-400F-98FA48A3DB35}"/>
              </a:ext>
            </a:extLst>
          </p:cNvPr>
          <p:cNvPicPr>
            <a:picLocks noChangeAspect="1"/>
          </p:cNvPicPr>
          <p:nvPr/>
        </p:nvPicPr>
        <p:blipFill>
          <a:blip r:embed="rId3"/>
          <a:srcRect l="19912" r="19912" b="17331"/>
          <a:stretch>
            <a:fillRect/>
          </a:stretch>
        </p:blipFill>
        <p:spPr>
          <a:xfrm>
            <a:off x="0" y="3387175"/>
            <a:ext cx="3335104" cy="1763945"/>
          </a:xfrm>
          <a:prstGeom prst="rect">
            <a:avLst/>
          </a:prstGeom>
        </p:spPr>
      </p:pic>
    </p:spTree>
    <p:extLst>
      <p:ext uri="{BB962C8B-B14F-4D97-AF65-F5344CB8AC3E}">
        <p14:creationId xmlns:p14="http://schemas.microsoft.com/office/powerpoint/2010/main" val="2878196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diagram&#10;&#10;AI-generated content may be incorrect.">
            <a:extLst>
              <a:ext uri="{FF2B5EF4-FFF2-40B4-BE49-F238E27FC236}">
                <a16:creationId xmlns:a16="http://schemas.microsoft.com/office/drawing/2014/main" id="{7C557391-15F8-B576-74EA-885C3F205253}"/>
              </a:ext>
            </a:extLst>
          </p:cNvPr>
          <p:cNvPicPr>
            <a:picLocks noChangeAspect="1"/>
          </p:cNvPicPr>
          <p:nvPr/>
        </p:nvPicPr>
        <p:blipFill>
          <a:blip r:embed="rId2"/>
          <a:stretch>
            <a:fillRect/>
          </a:stretch>
        </p:blipFill>
        <p:spPr>
          <a:xfrm>
            <a:off x="2146300" y="241300"/>
            <a:ext cx="7772400" cy="6272901"/>
          </a:xfrm>
          <a:prstGeom prst="rect">
            <a:avLst/>
          </a:prstGeom>
        </p:spPr>
      </p:pic>
    </p:spTree>
    <p:extLst>
      <p:ext uri="{BB962C8B-B14F-4D97-AF65-F5344CB8AC3E}">
        <p14:creationId xmlns:p14="http://schemas.microsoft.com/office/powerpoint/2010/main" val="3268285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88A6A8-B726-CE6D-AC44-C4A6BA98508C}"/>
              </a:ext>
            </a:extLst>
          </p:cNvPr>
          <p:cNvSpPr txBox="1"/>
          <p:nvPr/>
        </p:nvSpPr>
        <p:spPr>
          <a:xfrm>
            <a:off x="1137424" y="791737"/>
            <a:ext cx="6077415" cy="17543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Optima" panose="02000503060000020004" pitchFamily="2" charset="0"/>
              </a:rPr>
              <a:t>What is a window?</a:t>
            </a:r>
          </a:p>
          <a:p>
            <a:pPr marL="285750" indent="-285750">
              <a:buFont typeface="Arial" panose="020B0604020202020204" pitchFamily="34" charset="0"/>
              <a:buChar char="•"/>
            </a:pPr>
            <a:r>
              <a:rPr lang="en-US" dirty="0">
                <a:latin typeface="Optima" panose="02000503060000020004" pitchFamily="2" charset="0"/>
              </a:rPr>
              <a:t>What is introgression?</a:t>
            </a:r>
          </a:p>
          <a:p>
            <a:pPr marL="285750" indent="-285750">
              <a:buFont typeface="Arial" panose="020B0604020202020204" pitchFamily="34" charset="0"/>
              <a:buChar char="•"/>
            </a:pPr>
            <a:r>
              <a:rPr lang="en-US" dirty="0">
                <a:latin typeface="Optima" panose="02000503060000020004" pitchFamily="2" charset="0"/>
              </a:rPr>
              <a:t>What is reticulation?</a:t>
            </a:r>
          </a:p>
          <a:p>
            <a:pPr marL="285750" indent="-285750">
              <a:buFont typeface="Arial" panose="020B0604020202020204" pitchFamily="34" charset="0"/>
              <a:buChar char="•"/>
            </a:pPr>
            <a:r>
              <a:rPr lang="en-US" dirty="0">
                <a:latin typeface="Optima" panose="02000503060000020004" pitchFamily="2" charset="0"/>
              </a:rPr>
              <a:t>ABBA-BABA</a:t>
            </a:r>
          </a:p>
          <a:p>
            <a:pPr marL="285750" indent="-285750">
              <a:buFont typeface="Arial" panose="020B0604020202020204" pitchFamily="34" charset="0"/>
              <a:buChar char="•"/>
            </a:pPr>
            <a:r>
              <a:rPr lang="en-US" dirty="0">
                <a:latin typeface="Optima" panose="02000503060000020004" pitchFamily="2" charset="0"/>
              </a:rPr>
              <a:t>ILS vs reticulation?</a:t>
            </a:r>
          </a:p>
          <a:p>
            <a:pPr marL="285750" indent="-285750">
              <a:buFont typeface="Arial" panose="020B0604020202020204" pitchFamily="34" charset="0"/>
              <a:buChar char="•"/>
            </a:pPr>
            <a:endParaRPr lang="en-US" dirty="0">
              <a:latin typeface="Optima" panose="02000503060000020004" pitchFamily="2" charset="0"/>
            </a:endParaRPr>
          </a:p>
        </p:txBody>
      </p:sp>
      <p:pic>
        <p:nvPicPr>
          <p:cNvPr id="1026" name="Picture 2" descr="ABBA | Members, Meaning, Songs, Reunion, &amp; Facts | Britannica">
            <a:extLst>
              <a:ext uri="{FF2B5EF4-FFF2-40B4-BE49-F238E27FC236}">
                <a16:creationId xmlns:a16="http://schemas.microsoft.com/office/drawing/2014/main" id="{BFBFCA13-8565-407E-0878-21820209BB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22142"/>
            <a:ext cx="27432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ook cover with a person on it&#10;&#10;AI-generated content may be incorrect.">
            <a:extLst>
              <a:ext uri="{FF2B5EF4-FFF2-40B4-BE49-F238E27FC236}">
                <a16:creationId xmlns:a16="http://schemas.microsoft.com/office/drawing/2014/main" id="{C2DFCEBE-8255-8810-E464-0A6221E0F7B0}"/>
              </a:ext>
            </a:extLst>
          </p:cNvPr>
          <p:cNvPicPr>
            <a:picLocks noChangeAspect="1"/>
          </p:cNvPicPr>
          <p:nvPr/>
        </p:nvPicPr>
        <p:blipFill>
          <a:blip r:embed="rId3"/>
          <a:stretch>
            <a:fillRect/>
          </a:stretch>
        </p:blipFill>
        <p:spPr>
          <a:xfrm>
            <a:off x="9082007" y="106740"/>
            <a:ext cx="2964826" cy="3770651"/>
          </a:xfrm>
          <a:prstGeom prst="rect">
            <a:avLst/>
          </a:prstGeom>
        </p:spPr>
      </p:pic>
    </p:spTree>
    <p:extLst>
      <p:ext uri="{BB962C8B-B14F-4D97-AF65-F5344CB8AC3E}">
        <p14:creationId xmlns:p14="http://schemas.microsoft.com/office/powerpoint/2010/main" val="3463694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14271</TotalTime>
  <Words>325</Words>
  <Application>Microsoft Macintosh PowerPoint</Application>
  <PresentationFormat>Widescreen</PresentationFormat>
  <Paragraphs>14</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Aptos</vt:lpstr>
      <vt:lpstr>Arial</vt:lpstr>
      <vt:lpstr>Optima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O'Meara, Brian</dc:creator>
  <cp:lastModifiedBy>O'Meara, Brian</cp:lastModifiedBy>
  <cp:revision>77</cp:revision>
  <dcterms:created xsi:type="dcterms:W3CDTF">2025-08-21T16:53:40Z</dcterms:created>
  <dcterms:modified xsi:type="dcterms:W3CDTF">2025-10-11T22:28:33Z</dcterms:modified>
</cp:coreProperties>
</file>