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  <a:srgbClr val="009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8"/>
    <p:restoredTop sz="94694"/>
  </p:normalViewPr>
  <p:slideViewPr>
    <p:cSldViewPr snapToGrid="0">
      <p:cViewPr varScale="1">
        <p:scale>
          <a:sx n="114" d="100"/>
          <a:sy n="114" d="100"/>
        </p:scale>
        <p:origin x="16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53876-9326-3F4C-A5E8-FA4D6263B660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C37D9-B975-0E4A-B346-E683C6B8C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37D9-B975-0E4A-B346-E683C6B8CA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7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23E0-C92B-DCEC-E838-2A64B5E0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6683F-D64C-230F-786E-044533C23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089BD-0124-1E7F-BC27-B2B67C71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4307D-60D4-9ECE-A8BB-5ADE836C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9120-04B2-5113-4CB1-2896477F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4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FEEA-1782-41AE-C700-813459AC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CFA06-67E5-43FF-9A84-78008F50F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EEF51-EB85-B314-65CF-ADCB4AA7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CE055-9003-07E4-7A4F-0FEABAB7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2E2A1-FA6C-6773-1F84-78986DAA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4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469C5-E7CA-F063-7A45-53F5119F0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1ECCA-D5D0-E864-8EAB-C3E0FA684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5649D-CF4C-3772-37D2-1D76DCAF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22945-3299-FA90-A2A7-DC888A6F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8E874-CB83-3321-DE79-EF02CDB8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5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498C-5939-C0D3-9D2F-354BC898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51FFA-D9D4-540B-C00B-36C0D663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6DC33-3A6F-299F-FCB3-22DA48E1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1FA1D-FFA6-5EFA-C79F-115E3365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06267-8768-393C-038C-B2390CED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2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3C40F-BAAF-51B1-02CE-FEA3A430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28BB8-D824-2219-3F08-9EC0913CF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52DC-76AD-057B-6780-A51A33C8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CFB66-7A05-4B07-1683-C7E15391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215EA-C77C-EDF9-29BF-8DF1E23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5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5191-8DBD-B562-0824-AE96F353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61628-6513-8407-D94C-B410AE784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E5559-AB0A-5158-9CEB-86550504F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A0DB1-669E-1F79-5199-08298776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6B2C-AB4B-6062-0A77-E3A2AC61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0C5FA-FE90-4F7B-6A03-82B05CE4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5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A659-E0CA-A9E7-EA08-F3EB4253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EBA43-008D-282B-78AA-713A7666F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AB9C6-00E3-368F-B4EB-EB387629B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F3F53-8818-B40F-71AC-267AD720B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1FD5C-614B-832E-E93B-E6601C537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62CA19-B6B9-57BD-24F9-68326FEA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3F51C-BBE5-8473-722C-A43F3476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3045C-89F2-6E5D-8431-C2AB05E3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5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CF34-FCF8-8962-BCE8-C2D46930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E61A1-4F3E-D81B-B3E5-D8D1C40F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D8372-24C0-08B3-E069-7E2FAD76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731DA-5067-57C2-18A3-4BA340FC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8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0A582-1242-054B-5DCF-F6D4A7E8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2A333-F34D-33AD-1EC6-609E9A31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DBD91-8F78-EA11-086C-91519558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8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3B24-099F-F37A-05E1-0C47DEEF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CB5BB-0BAC-ABDA-51A4-C08A579E8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B5C42-76E1-57A0-45A6-2CE7735DA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31E3E-17CA-8152-DAE8-88A2C38F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BA5A5-3C86-CE22-B2EB-478DA2F7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15D76-2F6A-3DB9-0978-4BDD86F3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3458-DBC2-10DA-CB0C-D2CF97E9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1225E-7E62-001C-0F7E-4A91C58BE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1B11C-DB46-272D-F00C-8A9FB4DFE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799F1-B374-5C61-4E78-705F7D5F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FD31A-6B08-920C-B5EE-7422D859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F4620-E945-0164-3F8A-26293CA7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D3747-A3D9-BE08-8B94-0CE4CE4F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A6F84-F835-AE6D-4129-88D2007B3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9D17-5A6B-C730-6851-A4BB307FB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CC7CE6-81EC-D946-8BF6-9A2E1ECD852B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DDAAD-2BD7-3205-8653-FCC58C039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34C29-6F5C-AA94-7256-E50FEDE8C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7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tima" panose="0200050306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tree.2025.04.0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DB12D-2679-00BC-B41A-96075A7155F4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Optima" panose="0200050306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DA5F9-F3C1-3C39-29CC-569867ED8BA6}"/>
              </a:ext>
            </a:extLst>
          </p:cNvPr>
          <p:cNvSpPr txBox="1"/>
          <p:nvPr/>
        </p:nvSpPr>
        <p:spPr>
          <a:xfrm>
            <a:off x="8268067" y="3895615"/>
            <a:ext cx="3822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Class focus area: Phylogenies to help with data deficiency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FD20D5-11E2-44B2-1413-7BADE1A7D6C3}"/>
              </a:ext>
            </a:extLst>
          </p:cNvPr>
          <p:cNvSpPr txBox="1"/>
          <p:nvPr/>
        </p:nvSpPr>
        <p:spPr>
          <a:xfrm>
            <a:off x="8416920" y="5390296"/>
            <a:ext cx="352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 panose="02000503060000020004" pitchFamily="2" charset="0"/>
              </a:rPr>
              <a:t>EEB603: Brian O’Meara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4FE4F1-EEF1-18BF-0259-AB9DBD8BD250}"/>
              </a:ext>
            </a:extLst>
          </p:cNvPr>
          <p:cNvSpPr txBox="1"/>
          <p:nvPr/>
        </p:nvSpPr>
        <p:spPr>
          <a:xfrm>
            <a:off x="8565775" y="6189256"/>
            <a:ext cx="352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tima" panose="02000503060000020004" pitchFamily="2" charset="0"/>
              </a:rPr>
              <a:t>All quotes and images from the above paper unless otherwise noted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DB9B8-7017-50E7-11CC-45149491AAE9}"/>
              </a:ext>
            </a:extLst>
          </p:cNvPr>
          <p:cNvSpPr txBox="1"/>
          <p:nvPr/>
        </p:nvSpPr>
        <p:spPr>
          <a:xfrm>
            <a:off x="7036420" y="147314"/>
            <a:ext cx="51494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Shubhi Sharma, Kevin Winner, Laura J. Pollock, James T. Thorson, Jussi Mäkinen, Cory Merow, Eric J. Pedersen, Kalkidan F. Chefira, Julia M. Portmann, Fabiola </a:t>
            </a:r>
            <a:r>
              <a:rPr lang="en-US" dirty="0" err="1">
                <a:latin typeface="Optima" panose="02000503060000020004" pitchFamily="2" charset="0"/>
              </a:rPr>
              <a:t>Iannarilli</a:t>
            </a:r>
            <a:r>
              <a:rPr lang="en-US" dirty="0">
                <a:latin typeface="Optima" panose="02000503060000020004" pitchFamily="2" charset="0"/>
              </a:rPr>
              <a:t>, Sara Beery, Riccardo De </a:t>
            </a:r>
            <a:r>
              <a:rPr lang="en-US" dirty="0" err="1">
                <a:latin typeface="Optima" panose="02000503060000020004" pitchFamily="2" charset="0"/>
              </a:rPr>
              <a:t>Lutio</a:t>
            </a:r>
            <a:r>
              <a:rPr lang="en-US" dirty="0">
                <a:latin typeface="Optima" panose="02000503060000020004" pitchFamily="2" charset="0"/>
              </a:rPr>
              <a:t>, Walter </a:t>
            </a:r>
            <a:r>
              <a:rPr lang="en-US" dirty="0" err="1">
                <a:latin typeface="Optima" panose="02000503060000020004" pitchFamily="2" charset="0"/>
              </a:rPr>
              <a:t>Jetz</a:t>
            </a:r>
            <a:r>
              <a:rPr lang="en-US" dirty="0">
                <a:latin typeface="Optima" panose="02000503060000020004" pitchFamily="2" charset="0"/>
              </a:rPr>
              <a:t>, 2025. No species left behind: borrowing strength to map data-deficient species. Trends in Ecology &amp; Evolution 40, 699–711. </a:t>
            </a:r>
            <a:r>
              <a:rPr lang="en-US" dirty="0">
                <a:latin typeface="Optima" panose="02000503060000020004" pitchFamily="2" charset="0"/>
                <a:hlinkClick r:id="rId3"/>
              </a:rPr>
              <a:t>https://doi.org/10.1016/j.tree.2025.04.010</a:t>
            </a:r>
            <a:endParaRPr lang="en-US" dirty="0">
              <a:effectLst/>
              <a:latin typeface="Optima" panose="02000503060000020004" pitchFamily="2" charset="0"/>
            </a:endParaRPr>
          </a:p>
        </p:txBody>
      </p:sp>
      <p:pic>
        <p:nvPicPr>
          <p:cNvPr id="2" name="Picture 1" descr="A close-up of a map&#10;&#10;AI-generated content may be incorrect.">
            <a:extLst>
              <a:ext uri="{FF2B5EF4-FFF2-40B4-BE49-F238E27FC236}">
                <a16:creationId xmlns:a16="http://schemas.microsoft.com/office/drawing/2014/main" id="{2C5DF0D7-87FC-CECE-E223-476719FE0A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662" b="33000"/>
          <a:stretch>
            <a:fillRect/>
          </a:stretch>
        </p:blipFill>
        <p:spPr>
          <a:xfrm>
            <a:off x="294080" y="246537"/>
            <a:ext cx="4094481" cy="64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4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D775FADC-7E0D-DBE7-A8B5-E614DE4F8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242" y="0"/>
            <a:ext cx="7435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2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text and images of a diagram&#10;&#10;AI-generated content may be incorrect.">
            <a:extLst>
              <a:ext uri="{FF2B5EF4-FFF2-40B4-BE49-F238E27FC236}">
                <a16:creationId xmlns:a16="http://schemas.microsoft.com/office/drawing/2014/main" id="{F0955F68-4275-D3FD-9D76-7E6CEAE4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426" y="0"/>
            <a:ext cx="5469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7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ap&#10;&#10;AI-generated content may be incorrect.">
            <a:extLst>
              <a:ext uri="{FF2B5EF4-FFF2-40B4-BE49-F238E27FC236}">
                <a16:creationId xmlns:a16="http://schemas.microsoft.com/office/drawing/2014/main" id="{0BDEC680-DDF4-98EB-0252-A90FBB540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917" y="0"/>
            <a:ext cx="5344663" cy="6058297"/>
          </a:xfrm>
          <a:prstGeom prst="rect">
            <a:avLst/>
          </a:prstGeom>
        </p:spPr>
      </p:pic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7E757C27-97D4-6CCD-7A9F-FE30AEEE7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158" y="6058297"/>
            <a:ext cx="5112188" cy="8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0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E53AC-5D6B-4317-826D-97D160B4641D}"/>
              </a:ext>
            </a:extLst>
          </p:cNvPr>
          <p:cNvSpPr txBox="1"/>
          <p:nvPr/>
        </p:nvSpPr>
        <p:spPr>
          <a:xfrm>
            <a:off x="613317" y="192912"/>
            <a:ext cx="84007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“The existing methods utilize the phylogenetic distance matrix to model the covariance between species-level environment coefficients, implicitly assuming that similarity in species–environment relationships is proportional to phylogenetic distance (Figure 3). This is a pattern expected only under the neutral expectation of niche evolution, described by a Brownian motion (BM) model, whereas there is mounting evidence that other patterns, such as niche conservatism (more similar than expected under BM) are common [59,68,69]”</a:t>
            </a:r>
          </a:p>
        </p:txBody>
      </p:sp>
    </p:spTree>
    <p:extLst>
      <p:ext uri="{BB962C8B-B14F-4D97-AF65-F5344CB8AC3E}">
        <p14:creationId xmlns:p14="http://schemas.microsoft.com/office/powerpoint/2010/main" val="312878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621ED-D02B-31E6-F2D3-C2789DF30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F81F66-D552-C926-D18B-2D077A8FFB48}"/>
              </a:ext>
            </a:extLst>
          </p:cNvPr>
          <p:cNvSpPr txBox="1"/>
          <p:nvPr/>
        </p:nvSpPr>
        <p:spPr>
          <a:xfrm>
            <a:off x="613317" y="192912"/>
            <a:ext cx="84007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“The existing methods utilize the phylogenetic distance matrix to model the covariance between species-level environment coefficients, implicitly assuming that similarity in species–environment relationships is proportional to phylogenetic distance (Figure 3). This is </a:t>
            </a:r>
            <a:r>
              <a:rPr lang="en-US" dirty="0">
                <a:highlight>
                  <a:srgbClr val="FFFF00"/>
                </a:highlight>
                <a:latin typeface="Optima" panose="02000503060000020004" pitchFamily="2" charset="0"/>
              </a:rPr>
              <a:t>a pattern expected only under the neutral expectation of niche evolution, described by a Brownian motion (BM) model</a:t>
            </a:r>
            <a:r>
              <a:rPr lang="en-US" dirty="0">
                <a:latin typeface="Optima" panose="02000503060000020004" pitchFamily="2" charset="0"/>
              </a:rPr>
              <a:t>, whereas </a:t>
            </a:r>
            <a:r>
              <a:rPr lang="en-US" dirty="0">
                <a:highlight>
                  <a:srgbClr val="00FF00"/>
                </a:highlight>
                <a:latin typeface="Optima" panose="02000503060000020004" pitchFamily="2" charset="0"/>
              </a:rPr>
              <a:t>there is mounting evidence that other patterns, such as niche conservatism (more similar than expected under BM) are common [59,68,69]”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59550D-8ABB-59C6-96D1-38774B9AB95C}"/>
              </a:ext>
            </a:extLst>
          </p:cNvPr>
          <p:cNvSpPr txBox="1"/>
          <p:nvPr/>
        </p:nvSpPr>
        <p:spPr>
          <a:xfrm>
            <a:off x="9266661" y="896341"/>
            <a:ext cx="156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Optima" panose="02000503060000020004" pitchFamily="2" charset="0"/>
              </a:rPr>
              <a:t>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E31545-1FCF-9B45-530F-B3A0AE3139DB}"/>
              </a:ext>
            </a:extLst>
          </p:cNvPr>
          <p:cNvSpPr txBox="1"/>
          <p:nvPr/>
        </p:nvSpPr>
        <p:spPr>
          <a:xfrm>
            <a:off x="9266662" y="1468244"/>
            <a:ext cx="156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00"/>
                </a:highlight>
                <a:latin typeface="Optima" panose="02000503060000020004" pitchFamily="2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32451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A41E2-A509-C278-7822-639AD8EA2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B1ADC7-F5DA-BFB6-8BBC-752E27D07E13}"/>
              </a:ext>
            </a:extLst>
          </p:cNvPr>
          <p:cNvSpPr txBox="1"/>
          <p:nvPr/>
        </p:nvSpPr>
        <p:spPr>
          <a:xfrm>
            <a:off x="613317" y="192912"/>
            <a:ext cx="84007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“The existing methods utilize the phylogenetic distance matrix to model the covariance between species-level environment coefficients, implicitly assuming that similarity in species–environment relationships is proportional to phylogenetic distance (Figure 3). This is </a:t>
            </a:r>
            <a:r>
              <a:rPr lang="en-US" dirty="0">
                <a:highlight>
                  <a:srgbClr val="FFFF00"/>
                </a:highlight>
                <a:latin typeface="Optima" panose="02000503060000020004" pitchFamily="2" charset="0"/>
              </a:rPr>
              <a:t>a pattern expected only under the neutral expectation of niche evolution, described by a Brownian motion (BM) model</a:t>
            </a:r>
            <a:r>
              <a:rPr lang="en-US" dirty="0">
                <a:latin typeface="Optima" panose="02000503060000020004" pitchFamily="2" charset="0"/>
              </a:rPr>
              <a:t>, whereas </a:t>
            </a:r>
            <a:r>
              <a:rPr lang="en-US" dirty="0">
                <a:highlight>
                  <a:srgbClr val="00FF00"/>
                </a:highlight>
                <a:latin typeface="Optima" panose="02000503060000020004" pitchFamily="2" charset="0"/>
              </a:rPr>
              <a:t>there is mounting evidence that other patterns, such as niche conservatism (more similar than expected under BM) are common [59,68,69]”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729AD-2893-0EFF-A898-58EA3BA2C279}"/>
              </a:ext>
            </a:extLst>
          </p:cNvPr>
          <p:cNvSpPr txBox="1"/>
          <p:nvPr/>
        </p:nvSpPr>
        <p:spPr>
          <a:xfrm>
            <a:off x="9266661" y="896341"/>
            <a:ext cx="156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Optima" panose="02000503060000020004" pitchFamily="2" charset="0"/>
              </a:rPr>
              <a:t>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733E4-8127-4623-E3E0-CDA0F978C96D}"/>
              </a:ext>
            </a:extLst>
          </p:cNvPr>
          <p:cNvSpPr txBox="1"/>
          <p:nvPr/>
        </p:nvSpPr>
        <p:spPr>
          <a:xfrm>
            <a:off x="9266662" y="1468244"/>
            <a:ext cx="156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00"/>
                </a:highlight>
                <a:latin typeface="Optima" panose="02000503060000020004" pitchFamily="2" charset="0"/>
              </a:rPr>
              <a:t>True</a:t>
            </a:r>
          </a:p>
        </p:txBody>
      </p:sp>
      <p:pic>
        <p:nvPicPr>
          <p:cNvPr id="6" name="Picture 5" descr="A paper with text and symbols&#10;&#10;AI-generated content may be incorrect.">
            <a:extLst>
              <a:ext uri="{FF2B5EF4-FFF2-40B4-BE49-F238E27FC236}">
                <a16:creationId xmlns:a16="http://schemas.microsoft.com/office/drawing/2014/main" id="{20039B4B-5E78-2A3D-6C93-5CFADD3E2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19" y="2308334"/>
            <a:ext cx="8932127" cy="43567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3EF6E8-A92F-69D0-B576-629198E91967}"/>
              </a:ext>
            </a:extLst>
          </p:cNvPr>
          <p:cNvSpPr txBox="1"/>
          <p:nvPr/>
        </p:nvSpPr>
        <p:spPr>
          <a:xfrm>
            <a:off x="200722" y="6550223"/>
            <a:ext cx="7144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ptima" panose="02000503060000020004" pitchFamily="2" charset="0"/>
              </a:rPr>
              <a:t>Hansen and Martins 1996 </a:t>
            </a:r>
            <a:r>
              <a:rPr lang="en-US" sz="1400" i="1" dirty="0">
                <a:latin typeface="Optima" panose="02000503060000020004" pitchFamily="2" charset="0"/>
              </a:rPr>
              <a:t>Evolution </a:t>
            </a:r>
            <a:r>
              <a:rPr lang="en-US" sz="1400" dirty="0">
                <a:latin typeface="Optima" panose="02000503060000020004" pitchFamily="2" charset="0"/>
              </a:rPr>
              <a:t>  https://</a:t>
            </a:r>
            <a:r>
              <a:rPr lang="en-US" sz="1400" dirty="0" err="1">
                <a:latin typeface="Optima" panose="02000503060000020004" pitchFamily="2" charset="0"/>
              </a:rPr>
              <a:t>doi.org</a:t>
            </a:r>
            <a:r>
              <a:rPr lang="en-US" sz="1400" dirty="0">
                <a:latin typeface="Optima" panose="02000503060000020004" pitchFamily="2" charset="0"/>
              </a:rPr>
              <a:t>/10.1111/j.1558-5646.1996.tb03914.x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5AF3F-5E0C-6FEB-D430-D2A168DC0DAA}"/>
              </a:ext>
            </a:extLst>
          </p:cNvPr>
          <p:cNvSpPr txBox="1"/>
          <p:nvPr/>
        </p:nvSpPr>
        <p:spPr>
          <a:xfrm>
            <a:off x="453485" y="3832300"/>
            <a:ext cx="1137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Optima" panose="02000503060000020004" pitchFamily="2" charset="0"/>
              </a:rPr>
              <a:t>Brownian →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098E5B-FD5E-67A7-2EEA-949663366176}"/>
              </a:ext>
            </a:extLst>
          </p:cNvPr>
          <p:cNvSpPr txBox="1"/>
          <p:nvPr/>
        </p:nvSpPr>
        <p:spPr>
          <a:xfrm>
            <a:off x="453481" y="3676186"/>
            <a:ext cx="1137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Optima" panose="02000503060000020004" pitchFamily="2" charset="0"/>
              </a:rPr>
              <a:t>Brownian →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2CEAF-59F5-9890-AABC-0588D8973E66}"/>
              </a:ext>
            </a:extLst>
          </p:cNvPr>
          <p:cNvSpPr txBox="1"/>
          <p:nvPr/>
        </p:nvSpPr>
        <p:spPr>
          <a:xfrm>
            <a:off x="449764" y="4140820"/>
            <a:ext cx="1137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Optima" panose="02000503060000020004" pitchFamily="2" charset="0"/>
              </a:rPr>
              <a:t>Brownian →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CD9C8-53EB-39EC-D449-AC74B59C1508}"/>
              </a:ext>
            </a:extLst>
          </p:cNvPr>
          <p:cNvSpPr txBox="1"/>
          <p:nvPr/>
        </p:nvSpPr>
        <p:spPr>
          <a:xfrm>
            <a:off x="449767" y="4285786"/>
            <a:ext cx="1137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Optima" panose="02000503060000020004" pitchFamily="2" charset="0"/>
              </a:rPr>
              <a:t>Brownian →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513B9A-139A-0C8E-177E-89E0176A9AE8}"/>
              </a:ext>
            </a:extLst>
          </p:cNvPr>
          <p:cNvSpPr txBox="1"/>
          <p:nvPr/>
        </p:nvSpPr>
        <p:spPr>
          <a:xfrm>
            <a:off x="427462" y="5334001"/>
            <a:ext cx="1137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Optima" panose="02000503060000020004" pitchFamily="2" charset="0"/>
              </a:rPr>
              <a:t>Brownian →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A23CB-A68E-AF5B-0ADA-89870B5D235E}"/>
              </a:ext>
            </a:extLst>
          </p:cNvPr>
          <p:cNvSpPr txBox="1"/>
          <p:nvPr/>
        </p:nvSpPr>
        <p:spPr>
          <a:xfrm>
            <a:off x="315949" y="5791200"/>
            <a:ext cx="1137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Optima" panose="02000503060000020004" pitchFamily="2" charset="0"/>
              </a:rPr>
              <a:t>Brownian →</a:t>
            </a:r>
          </a:p>
        </p:txBody>
      </p:sp>
    </p:spTree>
    <p:extLst>
      <p:ext uri="{BB962C8B-B14F-4D97-AF65-F5344CB8AC3E}">
        <p14:creationId xmlns:p14="http://schemas.microsoft.com/office/powerpoint/2010/main" val="1916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33E4E1-2DCC-EFE4-9777-03F352675597}"/>
              </a:ext>
            </a:extLst>
          </p:cNvPr>
          <p:cNvSpPr txBox="1"/>
          <p:nvPr/>
        </p:nvSpPr>
        <p:spPr>
          <a:xfrm>
            <a:off x="546410" y="301083"/>
            <a:ext cx="93893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tima" panose="02000503060000020004" pitchFamily="2" charset="0"/>
              </a:rPr>
              <a:t>What are SDMs </a:t>
            </a:r>
            <a:r>
              <a:rPr lang="en-US">
                <a:latin typeface="Optima" panose="02000503060000020004" pitchFamily="2" charset="0"/>
              </a:rPr>
              <a:t>for?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latin typeface="Optima" panose="02000503060000020004" pitchFamily="2" charset="0"/>
              </a:rPr>
              <a:t>Independent </a:t>
            </a:r>
            <a:r>
              <a:rPr lang="en-US" dirty="0">
                <a:latin typeface="Optima" panose="02000503060000020004" pitchFamily="2" charset="0"/>
              </a:rPr>
              <a:t>vs Multispecies vs Joint-species models?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tima" panose="02000503060000020004" pitchFamily="2" charset="0"/>
              </a:rPr>
              <a:t>Should we decide on the correlation (constant parameters) or let the data drive it (estimated parameters)?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tima" panose="02000503060000020004" pitchFamily="2" charset="0"/>
              </a:rPr>
              <a:t>What is machine learning? Is it like ChatGPT?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tima" panose="02000503060000020004" pitchFamily="2" charset="0"/>
              </a:rPr>
              <a:t>In borrowing strength, are we also borrowing weakness?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tima" panose="02000503060000020004" pitchFamily="2" charset="0"/>
              </a:rPr>
              <a:t>What about issues from allopatric speciation? Competition?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tima" panose="02000503060000020004" pitchFamily="2" charset="0"/>
              </a:rPr>
              <a:t>What is the point where you say, “there aren’t enough data to answer this question”?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tima" panose="02000503060000020004" pitchFamily="2" charset="0"/>
              </a:rPr>
              <a:t>“Wallacean shortfall” [also see “Linnaean shortfall”]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tima" panose="02000503060000020004" pitchFamily="2" charset="0"/>
              </a:rPr>
              <a:t>What ancillary data should we use?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tima" panose="02000503060000020004" pitchFamily="2" charset="0"/>
              </a:rPr>
              <a:t>Should we do this beyond SDMs – what other traits are missing data that we care about?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22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15259</TotalTime>
  <Words>521</Words>
  <Application>Microsoft Macintosh PowerPoint</Application>
  <PresentationFormat>Widescreen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Optima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O'Meara, Brian</dc:creator>
  <cp:lastModifiedBy>O'Meara, Brian</cp:lastModifiedBy>
  <cp:revision>93</cp:revision>
  <dcterms:created xsi:type="dcterms:W3CDTF">2025-08-21T16:53:40Z</dcterms:created>
  <dcterms:modified xsi:type="dcterms:W3CDTF">2025-10-24T17:48:47Z</dcterms:modified>
</cp:coreProperties>
</file>