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1" r:id="rId3"/>
    <p:sldId id="272" r:id="rId4"/>
    <p:sldId id="27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a:srgbClr val="009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29"/>
    <p:restoredTop sz="94694"/>
  </p:normalViewPr>
  <p:slideViewPr>
    <p:cSldViewPr snapToGrid="0">
      <p:cViewPr varScale="1">
        <p:scale>
          <a:sx n="80" d="100"/>
          <a:sy n="80" d="100"/>
        </p:scale>
        <p:origin x="208" y="10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3876-9326-3F4C-A5E8-FA4D6263B660}" type="datetimeFigureOut">
              <a:rPr lang="en-US" smtClean="0"/>
              <a:t>10/31/25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37D9-B975-0E4A-B346-E683C6B8CA8D}" type="slidenum">
              <a:rPr lang="en-US" smtClean="0"/>
              <a:t>‹#›</a:t>
            </a:fld>
            <a:endParaRPr lang="en-US"/>
          </a:p>
        </p:txBody>
      </p:sp>
    </p:spTree>
    <p:extLst>
      <p:ext uri="{BB962C8B-B14F-4D97-AF65-F5344CB8AC3E}">
        <p14:creationId xmlns:p14="http://schemas.microsoft.com/office/powerpoint/2010/main" val="1059830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1</a:t>
            </a:fld>
            <a:endParaRPr lang="en-US"/>
          </a:p>
        </p:txBody>
      </p:sp>
    </p:spTree>
    <p:extLst>
      <p:ext uri="{BB962C8B-B14F-4D97-AF65-F5344CB8AC3E}">
        <p14:creationId xmlns:p14="http://schemas.microsoft.com/office/powerpoint/2010/main" val="401737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BC37D9-B975-0E4A-B346-E683C6B8CA8D}" type="slidenum">
              <a:rPr lang="en-US" smtClean="0"/>
              <a:t>3</a:t>
            </a:fld>
            <a:endParaRPr lang="en-US"/>
          </a:p>
        </p:txBody>
      </p:sp>
    </p:spTree>
    <p:extLst>
      <p:ext uri="{BB962C8B-B14F-4D97-AF65-F5344CB8AC3E}">
        <p14:creationId xmlns:p14="http://schemas.microsoft.com/office/powerpoint/2010/main" val="386429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A17FA-8F19-9D04-3C8E-BAFA414D9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66FCB-0C59-A942-9C56-5CBC36D86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335B4-2086-7DEB-9754-0FF7835E4B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DEA407-F7E5-72A7-6A86-2A5629B5CD5A}"/>
              </a:ext>
            </a:extLst>
          </p:cNvPr>
          <p:cNvSpPr>
            <a:spLocks noGrp="1"/>
          </p:cNvSpPr>
          <p:nvPr>
            <p:ph type="sldNum" sz="quarter" idx="5"/>
          </p:nvPr>
        </p:nvSpPr>
        <p:spPr/>
        <p:txBody>
          <a:bodyPr/>
          <a:lstStyle/>
          <a:p>
            <a:fld id="{19BC37D9-B975-0E4A-B346-E683C6B8CA8D}" type="slidenum">
              <a:rPr lang="en-US" smtClean="0"/>
              <a:t>4</a:t>
            </a:fld>
            <a:endParaRPr lang="en-US"/>
          </a:p>
        </p:txBody>
      </p:sp>
    </p:spTree>
    <p:extLst>
      <p:ext uri="{BB962C8B-B14F-4D97-AF65-F5344CB8AC3E}">
        <p14:creationId xmlns:p14="http://schemas.microsoft.com/office/powerpoint/2010/main" val="347161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23E0-C92B-DCEC-E838-2A64B5E0EC6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396683F-D64C-230F-786E-044533C23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9089BD-0124-1E7F-BC27-B2B67C716B07}"/>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5" name="Footer Placeholder 4">
            <a:extLst>
              <a:ext uri="{FF2B5EF4-FFF2-40B4-BE49-F238E27FC236}">
                <a16:creationId xmlns:a16="http://schemas.microsoft.com/office/drawing/2014/main" id="{B774307D-60D4-9ECE-A8BB-5ADE836C9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79120-04B2-5113-4CB1-2896477FB6F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80894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FEEA-1782-41AE-C700-813459ACAC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3CFA06-67E5-43FF-9A84-78008F50F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EEF51-EB85-B314-65CF-ADCB4AA7643B}"/>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5" name="Footer Placeholder 4">
            <a:extLst>
              <a:ext uri="{FF2B5EF4-FFF2-40B4-BE49-F238E27FC236}">
                <a16:creationId xmlns:a16="http://schemas.microsoft.com/office/drawing/2014/main" id="{D73CE055-9003-07E4-7A4F-0FEABAB72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2E2A1-FA6C-6773-1F84-78986DAA315D}"/>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63614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469C5-E7CA-F063-7A45-53F5119F0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81ECCA-D5D0-E864-8EAB-C3E0FA6841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649D-CF4C-3772-37D2-1D76DCAF6C18}"/>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5" name="Footer Placeholder 4">
            <a:extLst>
              <a:ext uri="{FF2B5EF4-FFF2-40B4-BE49-F238E27FC236}">
                <a16:creationId xmlns:a16="http://schemas.microsoft.com/office/drawing/2014/main" id="{BA222945-3299-FA90-A2A7-DC888A6F5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8E874-CB83-3321-DE79-EF02CDB8F3E0}"/>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46965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498C-5939-C0D3-9D2F-354BC8987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351FFA-D9D4-540B-C00B-36C0D663DD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6DC33-3A6F-299F-FCB3-22DA48E16A85}"/>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5" name="Footer Placeholder 4">
            <a:extLst>
              <a:ext uri="{FF2B5EF4-FFF2-40B4-BE49-F238E27FC236}">
                <a16:creationId xmlns:a16="http://schemas.microsoft.com/office/drawing/2014/main" id="{3781FA1D-FFA6-5EFA-C79F-115E3365F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06267-8768-393C-038C-B2390CEDA065}"/>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78482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C40F-BAAF-51B1-02CE-FEA3A43060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428BB8-D824-2219-3F08-9EC0913CF3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5A52DC-76AD-057B-6780-A51A33C82A32}"/>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5" name="Footer Placeholder 4">
            <a:extLst>
              <a:ext uri="{FF2B5EF4-FFF2-40B4-BE49-F238E27FC236}">
                <a16:creationId xmlns:a16="http://schemas.microsoft.com/office/drawing/2014/main" id="{F79CFB66-7A05-4B07-1683-C7E15391E8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E215EA-C77C-EDF9-29BF-8DF1E233E7B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114485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5191-8DBD-B562-0824-AE96F353F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61628-6513-8407-D94C-B410AE7844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7E5559-AB0A-5158-9CEB-86550504F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A0DB1-669E-1F79-5199-082987766AFB}"/>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6" name="Footer Placeholder 5">
            <a:extLst>
              <a:ext uri="{FF2B5EF4-FFF2-40B4-BE49-F238E27FC236}">
                <a16:creationId xmlns:a16="http://schemas.microsoft.com/office/drawing/2014/main" id="{9A366B2C-AB4B-6062-0A77-E3A2AC6190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0C5FA-FE90-4F7B-6A03-82B05CE4E9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00415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A659-E0CA-A9E7-EA08-F3EB4253C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EBA43-008D-282B-78AA-713A7666FA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0AB9C6-00E3-368F-B4EB-EB387629B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F3F53-8818-B40F-71AC-267AD720B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1FD5C-614B-832E-E93B-E6601C5377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62CA19-B6B9-57BD-24F9-68326FEA0E04}"/>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8" name="Footer Placeholder 7">
            <a:extLst>
              <a:ext uri="{FF2B5EF4-FFF2-40B4-BE49-F238E27FC236}">
                <a16:creationId xmlns:a16="http://schemas.microsoft.com/office/drawing/2014/main" id="{BE93F51C-BBE5-8473-722C-A43F34768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E3045C-89F2-6E5D-8431-C2AB05E33D2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409705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7CF34-FCF8-8962-BCE8-C2D469303E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7E61A1-4F3E-D81B-B3E5-D8D1C40F0378}"/>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4" name="Footer Placeholder 3">
            <a:extLst>
              <a:ext uri="{FF2B5EF4-FFF2-40B4-BE49-F238E27FC236}">
                <a16:creationId xmlns:a16="http://schemas.microsoft.com/office/drawing/2014/main" id="{40BD8372-24C0-08B3-E069-7E2FAD7689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2731DA-5067-57C2-18A3-4BA340FC1408}"/>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85388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0A582-1242-054B-5DCF-F6D4A7E86158}"/>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3" name="Footer Placeholder 2">
            <a:extLst>
              <a:ext uri="{FF2B5EF4-FFF2-40B4-BE49-F238E27FC236}">
                <a16:creationId xmlns:a16="http://schemas.microsoft.com/office/drawing/2014/main" id="{8D52A333-F34D-33AD-1EC6-609E9A31F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9DBD91-8F78-EA11-086C-9151955889CE}"/>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3830586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D3B24-099F-F37A-05E1-0C47DEEF1C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0CB5BB-0BAC-ABDA-51A4-C08A579E8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B5C42-76E1-57A0-45A6-2CE7735DA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31E3E-17CA-8152-DAE8-88A2C38F2E7F}"/>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6" name="Footer Placeholder 5">
            <a:extLst>
              <a:ext uri="{FF2B5EF4-FFF2-40B4-BE49-F238E27FC236}">
                <a16:creationId xmlns:a16="http://schemas.microsoft.com/office/drawing/2014/main" id="{C6ABA5A5-3C86-CE22-B2EB-478DA2F71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515D76-2F6A-3DB9-0978-4BDD86F38672}"/>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2368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3458-DBC2-10DA-CB0C-D2CF97E94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31225E-7E62-001C-0F7E-4A91C58BE2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1B11C-DB46-272D-F00C-8A9FB4DFE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D799F1-B374-5C61-4E78-705F7D5F2780}"/>
              </a:ext>
            </a:extLst>
          </p:cNvPr>
          <p:cNvSpPr>
            <a:spLocks noGrp="1"/>
          </p:cNvSpPr>
          <p:nvPr>
            <p:ph type="dt" sz="half" idx="10"/>
          </p:nvPr>
        </p:nvSpPr>
        <p:spPr/>
        <p:txBody>
          <a:bodyPr/>
          <a:lstStyle/>
          <a:p>
            <a:fld id="{08CC7CE6-81EC-D946-8BF6-9A2E1ECD852B}" type="datetimeFigureOut">
              <a:rPr lang="en-US" smtClean="0"/>
              <a:t>10/31/25</a:t>
            </a:fld>
            <a:endParaRPr lang="en-US"/>
          </a:p>
        </p:txBody>
      </p:sp>
      <p:sp>
        <p:nvSpPr>
          <p:cNvPr id="6" name="Footer Placeholder 5">
            <a:extLst>
              <a:ext uri="{FF2B5EF4-FFF2-40B4-BE49-F238E27FC236}">
                <a16:creationId xmlns:a16="http://schemas.microsoft.com/office/drawing/2014/main" id="{4ADFD31A-6B08-920C-B5EE-7422D8590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4F4620-E945-0164-3F8A-26293CA7F81A}"/>
              </a:ext>
            </a:extLst>
          </p:cNvPr>
          <p:cNvSpPr>
            <a:spLocks noGrp="1"/>
          </p:cNvSpPr>
          <p:nvPr>
            <p:ph type="sldNum" sz="quarter" idx="12"/>
          </p:nvPr>
        </p:nvSpPr>
        <p:spPr/>
        <p:txBody>
          <a:bodyPr/>
          <a:lstStyle/>
          <a:p>
            <a:fld id="{FF4B95A0-3964-9F4E-9A32-892D86812290}" type="slidenum">
              <a:rPr lang="en-US" smtClean="0"/>
              <a:t>‹#›</a:t>
            </a:fld>
            <a:endParaRPr lang="en-US"/>
          </a:p>
        </p:txBody>
      </p:sp>
    </p:spTree>
    <p:extLst>
      <p:ext uri="{BB962C8B-B14F-4D97-AF65-F5344CB8AC3E}">
        <p14:creationId xmlns:p14="http://schemas.microsoft.com/office/powerpoint/2010/main" val="291012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D3747-A3D9-BE08-8B94-0CE4CE4F6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E6A6F84-F835-AE6D-4129-88D2007B3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179D17-5A6B-C730-6851-A4BB307FB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CC7CE6-81EC-D946-8BF6-9A2E1ECD852B}" type="datetimeFigureOut">
              <a:rPr lang="en-US" smtClean="0"/>
              <a:t>10/31/25</a:t>
            </a:fld>
            <a:endParaRPr lang="en-US"/>
          </a:p>
        </p:txBody>
      </p:sp>
      <p:sp>
        <p:nvSpPr>
          <p:cNvPr id="5" name="Footer Placeholder 4">
            <a:extLst>
              <a:ext uri="{FF2B5EF4-FFF2-40B4-BE49-F238E27FC236}">
                <a16:creationId xmlns:a16="http://schemas.microsoft.com/office/drawing/2014/main" id="{3CFDDAAD-2BD7-3205-8653-FCC58C039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634C29-6F5C-AA94-7256-E50FEDE8C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F4B95A0-3964-9F4E-9A32-892D86812290}" type="slidenum">
              <a:rPr lang="en-US" smtClean="0"/>
              <a:t>‹#›</a:t>
            </a:fld>
            <a:endParaRPr lang="en-US"/>
          </a:p>
        </p:txBody>
      </p:sp>
    </p:spTree>
    <p:extLst>
      <p:ext uri="{BB962C8B-B14F-4D97-AF65-F5344CB8AC3E}">
        <p14:creationId xmlns:p14="http://schemas.microsoft.com/office/powerpoint/2010/main" val="2950673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ptima" panose="0200050306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tima" panose="0200050306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tima" panose="0200050306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tima" panose="0200050306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tima" panose="0200050306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75DB12D-2679-00BC-B41A-96075A7155F4}"/>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endParaRPr lang="en-US" sz="2000" dirty="0">
              <a:latin typeface="Optima" panose="02000503060000020004" pitchFamily="2" charset="0"/>
            </a:endParaRPr>
          </a:p>
        </p:txBody>
      </p:sp>
      <p:sp>
        <p:nvSpPr>
          <p:cNvPr id="12" name="TextBox 11">
            <a:extLst>
              <a:ext uri="{FF2B5EF4-FFF2-40B4-BE49-F238E27FC236}">
                <a16:creationId xmlns:a16="http://schemas.microsoft.com/office/drawing/2014/main" id="{23DDA5F9-F3C1-3C39-29CC-569867ED8BA6}"/>
              </a:ext>
            </a:extLst>
          </p:cNvPr>
          <p:cNvSpPr txBox="1"/>
          <p:nvPr/>
        </p:nvSpPr>
        <p:spPr>
          <a:xfrm>
            <a:off x="8268067" y="3895615"/>
            <a:ext cx="3822189" cy="1384995"/>
          </a:xfrm>
          <a:prstGeom prst="rect">
            <a:avLst/>
          </a:prstGeom>
          <a:noFill/>
        </p:spPr>
        <p:txBody>
          <a:bodyPr wrap="square" rtlCol="0">
            <a:spAutoFit/>
          </a:bodyPr>
          <a:lstStyle/>
          <a:p>
            <a:r>
              <a:rPr lang="en-US" sz="2800" dirty="0">
                <a:latin typeface="Optima" panose="02000503060000020004" pitchFamily="2" charset="0"/>
              </a:rPr>
              <a:t>Class focus area: Machine learning for traits</a:t>
            </a:r>
          </a:p>
        </p:txBody>
      </p:sp>
      <p:sp>
        <p:nvSpPr>
          <p:cNvPr id="14" name="TextBox 13">
            <a:extLst>
              <a:ext uri="{FF2B5EF4-FFF2-40B4-BE49-F238E27FC236}">
                <a16:creationId xmlns:a16="http://schemas.microsoft.com/office/drawing/2014/main" id="{82FD20D5-11E2-44B2-1413-7BADE1A7D6C3}"/>
              </a:ext>
            </a:extLst>
          </p:cNvPr>
          <p:cNvSpPr txBox="1"/>
          <p:nvPr/>
        </p:nvSpPr>
        <p:spPr>
          <a:xfrm>
            <a:off x="8416920" y="5390296"/>
            <a:ext cx="3524481" cy="461665"/>
          </a:xfrm>
          <a:prstGeom prst="rect">
            <a:avLst/>
          </a:prstGeom>
          <a:noFill/>
        </p:spPr>
        <p:txBody>
          <a:bodyPr wrap="square" rtlCol="0">
            <a:spAutoFit/>
          </a:bodyPr>
          <a:lstStyle/>
          <a:p>
            <a:r>
              <a:rPr lang="en-US" sz="2400" dirty="0">
                <a:latin typeface="Optima" panose="02000503060000020004" pitchFamily="2" charset="0"/>
              </a:rPr>
              <a:t>EEB603: Brian O’Meara</a:t>
            </a:r>
          </a:p>
        </p:txBody>
      </p:sp>
      <p:sp>
        <p:nvSpPr>
          <p:cNvPr id="15" name="TextBox 14">
            <a:extLst>
              <a:ext uri="{FF2B5EF4-FFF2-40B4-BE49-F238E27FC236}">
                <a16:creationId xmlns:a16="http://schemas.microsoft.com/office/drawing/2014/main" id="{234FE4F1-EEF1-18BF-0259-AB9DBD8BD250}"/>
              </a:ext>
            </a:extLst>
          </p:cNvPr>
          <p:cNvSpPr txBox="1"/>
          <p:nvPr/>
        </p:nvSpPr>
        <p:spPr>
          <a:xfrm>
            <a:off x="8565775" y="6189256"/>
            <a:ext cx="3524481" cy="523220"/>
          </a:xfrm>
          <a:prstGeom prst="rect">
            <a:avLst/>
          </a:prstGeom>
          <a:noFill/>
        </p:spPr>
        <p:txBody>
          <a:bodyPr wrap="square" rtlCol="0">
            <a:spAutoFit/>
          </a:bodyPr>
          <a:lstStyle/>
          <a:p>
            <a:r>
              <a:rPr lang="en-US" sz="1400" dirty="0">
                <a:latin typeface="Optima" panose="02000503060000020004" pitchFamily="2" charset="0"/>
              </a:rPr>
              <a:t>All quotes and images from the above paper unless otherwise noted</a:t>
            </a:r>
          </a:p>
        </p:txBody>
      </p:sp>
      <p:sp>
        <p:nvSpPr>
          <p:cNvPr id="3" name="TextBox 2">
            <a:extLst>
              <a:ext uri="{FF2B5EF4-FFF2-40B4-BE49-F238E27FC236}">
                <a16:creationId xmlns:a16="http://schemas.microsoft.com/office/drawing/2014/main" id="{198DB9B8-7017-50E7-11CC-45149491AAE9}"/>
              </a:ext>
            </a:extLst>
          </p:cNvPr>
          <p:cNvSpPr txBox="1"/>
          <p:nvPr/>
        </p:nvSpPr>
        <p:spPr>
          <a:xfrm>
            <a:off x="7036420" y="147314"/>
            <a:ext cx="5149485" cy="2031325"/>
          </a:xfrm>
          <a:prstGeom prst="rect">
            <a:avLst/>
          </a:prstGeom>
          <a:noFill/>
        </p:spPr>
        <p:txBody>
          <a:bodyPr wrap="square">
            <a:spAutoFit/>
          </a:bodyPr>
          <a:lstStyle/>
          <a:p>
            <a:r>
              <a:rPr lang="en-US" dirty="0">
                <a:latin typeface="Optima" panose="02000503060000020004" pitchFamily="2" charset="0"/>
              </a:rPr>
              <a:t>Roberta Hunt, José L. Reyes-Hernández, Josh Jenkins Shaw, Alexey </a:t>
            </a:r>
            <a:r>
              <a:rPr lang="en-US" dirty="0" err="1">
                <a:latin typeface="Optima" panose="02000503060000020004" pitchFamily="2" charset="0"/>
              </a:rPr>
              <a:t>Solodovnikov</a:t>
            </a:r>
            <a:r>
              <a:rPr lang="en-US" dirty="0">
                <a:latin typeface="Optima" panose="02000503060000020004" pitchFamily="2" charset="0"/>
              </a:rPr>
              <a:t>, Kim Steenstrup Pedersen. 2025. “Integrating Deep Learning Derived Morphological Traits and Molecular Data for Total-Evidence Phylogenetics.” </a:t>
            </a:r>
            <a:r>
              <a:rPr lang="en-US" i="1" dirty="0">
                <a:latin typeface="Optima" panose="02000503060000020004" pitchFamily="2" charset="0"/>
              </a:rPr>
              <a:t>Systematic Biology </a:t>
            </a:r>
            <a:r>
              <a:rPr lang="en-US" dirty="0">
                <a:latin typeface="Optima" panose="02000503060000020004" pitchFamily="2" charset="0"/>
              </a:rPr>
              <a:t>74(3): 453-468</a:t>
            </a:r>
          </a:p>
          <a:p>
            <a:r>
              <a:rPr lang="en-US" dirty="0">
                <a:latin typeface="Optima" panose="02000503060000020004" pitchFamily="2" charset="0"/>
              </a:rPr>
              <a:t>https://</a:t>
            </a:r>
            <a:r>
              <a:rPr lang="en-US" dirty="0" err="1">
                <a:latin typeface="Optima" panose="02000503060000020004" pitchFamily="2" charset="0"/>
              </a:rPr>
              <a:t>doi.org</a:t>
            </a:r>
            <a:r>
              <a:rPr lang="en-US" dirty="0">
                <a:latin typeface="Optima" panose="02000503060000020004" pitchFamily="2" charset="0"/>
              </a:rPr>
              <a:t>/10.1093/</a:t>
            </a:r>
            <a:r>
              <a:rPr lang="en-US" dirty="0" err="1">
                <a:latin typeface="Optima" panose="02000503060000020004" pitchFamily="2" charset="0"/>
              </a:rPr>
              <a:t>sysbio</a:t>
            </a:r>
            <a:r>
              <a:rPr lang="en-US" dirty="0">
                <a:latin typeface="Optima" panose="02000503060000020004" pitchFamily="2" charset="0"/>
              </a:rPr>
              <a:t>/syae072</a:t>
            </a:r>
            <a:endParaRPr lang="en-US" dirty="0">
              <a:effectLst/>
              <a:latin typeface="Optima" panose="02000503060000020004" pitchFamily="2" charset="0"/>
            </a:endParaRPr>
          </a:p>
        </p:txBody>
      </p:sp>
      <p:pic>
        <p:nvPicPr>
          <p:cNvPr id="1026" name="Picture 2">
            <a:extLst>
              <a:ext uri="{FF2B5EF4-FFF2-40B4-BE49-F238E27FC236}">
                <a16:creationId xmlns:a16="http://schemas.microsoft.com/office/drawing/2014/main" id="{EC0A5F3F-ECD0-8101-0C3E-667714485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4DEC67-6461-BA2F-11B9-798D52DECC36}"/>
              </a:ext>
            </a:extLst>
          </p:cNvPr>
          <p:cNvSpPr txBox="1"/>
          <p:nvPr/>
        </p:nvSpPr>
        <p:spPr>
          <a:xfrm>
            <a:off x="-24402" y="5851961"/>
            <a:ext cx="6247725" cy="1015663"/>
          </a:xfrm>
          <a:prstGeom prst="rect">
            <a:avLst/>
          </a:prstGeom>
          <a:noFill/>
        </p:spPr>
        <p:txBody>
          <a:bodyPr wrap="square" rtlCol="0">
            <a:spAutoFit/>
          </a:bodyPr>
          <a:lstStyle/>
          <a:p>
            <a:r>
              <a:rPr lang="en-US" sz="2000" dirty="0">
                <a:latin typeface="Optima" panose="02000503060000020004" pitchFamily="2" charset="0"/>
              </a:rPr>
              <a:t>Photo by Dan Nelson, http://10000thingsofthepnw.com/2021/12/20/</a:t>
            </a:r>
            <a:r>
              <a:rPr lang="en-US" sz="2000" dirty="0" err="1">
                <a:latin typeface="Optima" panose="02000503060000020004" pitchFamily="2" charset="0"/>
              </a:rPr>
              <a:t>ocypus</a:t>
            </a:r>
            <a:r>
              <a:rPr lang="en-US" sz="2000" dirty="0">
                <a:latin typeface="Optima" panose="02000503060000020004" pitchFamily="2" charset="0"/>
              </a:rPr>
              <a:t>-olens-devils-coach-horse/</a:t>
            </a:r>
          </a:p>
        </p:txBody>
      </p:sp>
      <p:sp>
        <p:nvSpPr>
          <p:cNvPr id="6" name="TextBox 5">
            <a:extLst>
              <a:ext uri="{FF2B5EF4-FFF2-40B4-BE49-F238E27FC236}">
                <a16:creationId xmlns:a16="http://schemas.microsoft.com/office/drawing/2014/main" id="{4AAF3B09-9923-06B9-C4A9-7D3CE269A343}"/>
              </a:ext>
            </a:extLst>
          </p:cNvPr>
          <p:cNvSpPr txBox="1"/>
          <p:nvPr/>
        </p:nvSpPr>
        <p:spPr>
          <a:xfrm rot="20842153">
            <a:off x="2452651" y="1624640"/>
            <a:ext cx="1574157" cy="369332"/>
          </a:xfrm>
          <a:prstGeom prst="rect">
            <a:avLst/>
          </a:prstGeom>
          <a:noFill/>
        </p:spPr>
        <p:txBody>
          <a:bodyPr wrap="square" rtlCol="0">
            <a:spAutoFit/>
          </a:bodyPr>
          <a:lstStyle/>
          <a:p>
            <a:r>
              <a:rPr lang="en-US" dirty="0">
                <a:solidFill>
                  <a:srgbClr val="0070C0"/>
                </a:solidFill>
                <a:latin typeface="Optima" panose="02000503060000020004" pitchFamily="2" charset="0"/>
              </a:rPr>
              <a:t>Note elytra</a:t>
            </a:r>
          </a:p>
        </p:txBody>
      </p:sp>
      <p:sp>
        <p:nvSpPr>
          <p:cNvPr id="7" name="TextBox 6">
            <a:extLst>
              <a:ext uri="{FF2B5EF4-FFF2-40B4-BE49-F238E27FC236}">
                <a16:creationId xmlns:a16="http://schemas.microsoft.com/office/drawing/2014/main" id="{C67081F1-D214-FB55-05E6-20CD390233DE}"/>
              </a:ext>
            </a:extLst>
          </p:cNvPr>
          <p:cNvSpPr txBox="1"/>
          <p:nvPr/>
        </p:nvSpPr>
        <p:spPr>
          <a:xfrm>
            <a:off x="684835" y="1809307"/>
            <a:ext cx="1574157" cy="369332"/>
          </a:xfrm>
          <a:prstGeom prst="rect">
            <a:avLst/>
          </a:prstGeom>
          <a:noFill/>
        </p:spPr>
        <p:txBody>
          <a:bodyPr wrap="square" rtlCol="0">
            <a:spAutoFit/>
          </a:bodyPr>
          <a:lstStyle/>
          <a:p>
            <a:r>
              <a:rPr lang="en-US" dirty="0">
                <a:solidFill>
                  <a:srgbClr val="FF2600"/>
                </a:solidFill>
                <a:latin typeface="Optima" panose="02000503060000020004" pitchFamily="2" charset="0"/>
              </a:rPr>
              <a:t>Folded wings!</a:t>
            </a:r>
          </a:p>
        </p:txBody>
      </p:sp>
      <p:cxnSp>
        <p:nvCxnSpPr>
          <p:cNvPr id="9" name="Straight Arrow Connector 8">
            <a:extLst>
              <a:ext uri="{FF2B5EF4-FFF2-40B4-BE49-F238E27FC236}">
                <a16:creationId xmlns:a16="http://schemas.microsoft.com/office/drawing/2014/main" id="{C56EA130-48BF-9F93-A4C9-68A36B3AE847}"/>
              </a:ext>
            </a:extLst>
          </p:cNvPr>
          <p:cNvCxnSpPr/>
          <p:nvPr/>
        </p:nvCxnSpPr>
        <p:spPr>
          <a:xfrm flipV="1">
            <a:off x="2705921" y="1993973"/>
            <a:ext cx="787078" cy="184666"/>
          </a:xfrm>
          <a:prstGeom prst="straightConnector1">
            <a:avLst/>
          </a:prstGeom>
          <a:ln>
            <a:headEnd type="diamond"/>
            <a:tailEnd type="diamond"/>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1B924CC-A4C4-2513-54D6-4BC9FC8259D6}"/>
              </a:ext>
            </a:extLst>
          </p:cNvPr>
          <p:cNvCxnSpPr/>
          <p:nvPr/>
        </p:nvCxnSpPr>
        <p:spPr>
          <a:xfrm>
            <a:off x="1748589" y="2161612"/>
            <a:ext cx="510403" cy="421167"/>
          </a:xfrm>
          <a:prstGeom prst="straightConnector1">
            <a:avLst/>
          </a:prstGeom>
          <a:ln>
            <a:solidFill>
              <a:srgbClr val="FF26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94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able with numbers and symbols&#10;&#10;AI-generated content may be incorrect.">
            <a:extLst>
              <a:ext uri="{FF2B5EF4-FFF2-40B4-BE49-F238E27FC236}">
                <a16:creationId xmlns:a16="http://schemas.microsoft.com/office/drawing/2014/main" id="{A00D5CC2-7C54-8A03-230C-18E9089CAAA6}"/>
              </a:ext>
            </a:extLst>
          </p:cNvPr>
          <p:cNvPicPr>
            <a:picLocks noChangeAspect="1"/>
          </p:cNvPicPr>
          <p:nvPr/>
        </p:nvPicPr>
        <p:blipFill>
          <a:blip r:embed="rId2"/>
          <a:stretch>
            <a:fillRect/>
          </a:stretch>
        </p:blipFill>
        <p:spPr>
          <a:xfrm>
            <a:off x="643467" y="1329775"/>
            <a:ext cx="10905066" cy="4198448"/>
          </a:xfrm>
          <a:prstGeom prst="rect">
            <a:avLst/>
          </a:prstGeom>
        </p:spPr>
      </p:pic>
    </p:spTree>
    <p:extLst>
      <p:ext uri="{BB962C8B-B14F-4D97-AF65-F5344CB8AC3E}">
        <p14:creationId xmlns:p14="http://schemas.microsoft.com/office/powerpoint/2010/main" val="130168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ollage of images of a bug&#10;&#10;AI-generated content may be incorrect.">
            <a:extLst>
              <a:ext uri="{FF2B5EF4-FFF2-40B4-BE49-F238E27FC236}">
                <a16:creationId xmlns:a16="http://schemas.microsoft.com/office/drawing/2014/main" id="{C91D4A82-6A05-7D95-5608-008E0CF28176}"/>
              </a:ext>
            </a:extLst>
          </p:cNvPr>
          <p:cNvPicPr>
            <a:picLocks noChangeAspect="1"/>
          </p:cNvPicPr>
          <p:nvPr/>
        </p:nvPicPr>
        <p:blipFill>
          <a:blip r:embed="rId2"/>
          <a:stretch>
            <a:fillRect/>
          </a:stretch>
        </p:blipFill>
        <p:spPr>
          <a:xfrm>
            <a:off x="643467" y="961729"/>
            <a:ext cx="10905066" cy="4934541"/>
          </a:xfrm>
          <a:prstGeom prst="rect">
            <a:avLst/>
          </a:prstGeom>
        </p:spPr>
      </p:pic>
    </p:spTree>
    <p:extLst>
      <p:ext uri="{BB962C8B-B14F-4D97-AF65-F5344CB8AC3E}">
        <p14:creationId xmlns:p14="http://schemas.microsoft.com/office/powerpoint/2010/main" val="263647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of insects with names&#10;&#10;AI-generated content may be incorrect.">
            <a:extLst>
              <a:ext uri="{FF2B5EF4-FFF2-40B4-BE49-F238E27FC236}">
                <a16:creationId xmlns:a16="http://schemas.microsoft.com/office/drawing/2014/main" id="{416ECAAC-CC98-CCF1-4F66-DBA3EDBA281F}"/>
              </a:ext>
            </a:extLst>
          </p:cNvPr>
          <p:cNvPicPr>
            <a:picLocks noChangeAspect="1"/>
          </p:cNvPicPr>
          <p:nvPr/>
        </p:nvPicPr>
        <p:blipFill>
          <a:blip r:embed="rId2"/>
          <a:stretch>
            <a:fillRect/>
          </a:stretch>
        </p:blipFill>
        <p:spPr>
          <a:xfrm>
            <a:off x="2985247" y="0"/>
            <a:ext cx="6221506" cy="6858000"/>
          </a:xfrm>
          <a:prstGeom prst="rect">
            <a:avLst/>
          </a:prstGeom>
        </p:spPr>
      </p:pic>
    </p:spTree>
    <p:extLst>
      <p:ext uri="{BB962C8B-B14F-4D97-AF65-F5344CB8AC3E}">
        <p14:creationId xmlns:p14="http://schemas.microsoft.com/office/powerpoint/2010/main" val="425207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diagram of a number of genes&#10;&#10;AI-generated content may be incorrect.">
            <a:extLst>
              <a:ext uri="{FF2B5EF4-FFF2-40B4-BE49-F238E27FC236}">
                <a16:creationId xmlns:a16="http://schemas.microsoft.com/office/drawing/2014/main" id="{0BFCBF8A-A7CA-21BF-4C80-86432BAAE349}"/>
              </a:ext>
            </a:extLst>
          </p:cNvPr>
          <p:cNvPicPr>
            <a:picLocks noChangeAspect="1"/>
          </p:cNvPicPr>
          <p:nvPr/>
        </p:nvPicPr>
        <p:blipFill>
          <a:blip r:embed="rId2"/>
          <a:stretch>
            <a:fillRect/>
          </a:stretch>
        </p:blipFill>
        <p:spPr>
          <a:xfrm>
            <a:off x="643467" y="879941"/>
            <a:ext cx="10905066" cy="5098117"/>
          </a:xfrm>
          <a:prstGeom prst="rect">
            <a:avLst/>
          </a:prstGeom>
        </p:spPr>
      </p:pic>
    </p:spTree>
    <p:extLst>
      <p:ext uri="{BB962C8B-B14F-4D97-AF65-F5344CB8AC3E}">
        <p14:creationId xmlns:p14="http://schemas.microsoft.com/office/powerpoint/2010/main" val="3086181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able of data with numbers&#10;&#10;AI-generated content may be incorrect.">
            <a:extLst>
              <a:ext uri="{FF2B5EF4-FFF2-40B4-BE49-F238E27FC236}">
                <a16:creationId xmlns:a16="http://schemas.microsoft.com/office/drawing/2014/main" id="{38FFD61B-DFF4-F969-C02F-D192B9AEE17C}"/>
              </a:ext>
            </a:extLst>
          </p:cNvPr>
          <p:cNvPicPr>
            <a:picLocks noChangeAspect="1"/>
          </p:cNvPicPr>
          <p:nvPr/>
        </p:nvPicPr>
        <p:blipFill>
          <a:blip r:embed="rId2"/>
          <a:stretch>
            <a:fillRect/>
          </a:stretch>
        </p:blipFill>
        <p:spPr>
          <a:xfrm>
            <a:off x="643467" y="1397931"/>
            <a:ext cx="10905066" cy="4062137"/>
          </a:xfrm>
          <a:prstGeom prst="rect">
            <a:avLst/>
          </a:prstGeom>
        </p:spPr>
      </p:pic>
    </p:spTree>
    <p:extLst>
      <p:ext uri="{BB962C8B-B14F-4D97-AF65-F5344CB8AC3E}">
        <p14:creationId xmlns:p14="http://schemas.microsoft.com/office/powerpoint/2010/main" val="2835283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able with numbers and letters&#10;&#10;AI-generated content may be incorrect.">
            <a:extLst>
              <a:ext uri="{FF2B5EF4-FFF2-40B4-BE49-F238E27FC236}">
                <a16:creationId xmlns:a16="http://schemas.microsoft.com/office/drawing/2014/main" id="{3095B260-BC2C-32A3-2020-5757B249890D}"/>
              </a:ext>
            </a:extLst>
          </p:cNvPr>
          <p:cNvPicPr>
            <a:picLocks noChangeAspect="1"/>
          </p:cNvPicPr>
          <p:nvPr/>
        </p:nvPicPr>
        <p:blipFill>
          <a:blip r:embed="rId2"/>
          <a:stretch>
            <a:fillRect/>
          </a:stretch>
        </p:blipFill>
        <p:spPr>
          <a:xfrm>
            <a:off x="643467" y="1779610"/>
            <a:ext cx="10905066" cy="3298779"/>
          </a:xfrm>
          <a:prstGeom prst="rect">
            <a:avLst/>
          </a:prstGeom>
        </p:spPr>
      </p:pic>
    </p:spTree>
    <p:extLst>
      <p:ext uri="{BB962C8B-B14F-4D97-AF65-F5344CB8AC3E}">
        <p14:creationId xmlns:p14="http://schemas.microsoft.com/office/powerpoint/2010/main" val="24597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ata&#10;&#10;AI-generated content may be incorrect.">
            <a:extLst>
              <a:ext uri="{FF2B5EF4-FFF2-40B4-BE49-F238E27FC236}">
                <a16:creationId xmlns:a16="http://schemas.microsoft.com/office/drawing/2014/main" id="{1E9E7C03-80B3-EFA9-10BC-0E311AA0354C}"/>
              </a:ext>
            </a:extLst>
          </p:cNvPr>
          <p:cNvPicPr>
            <a:picLocks noChangeAspect="1"/>
          </p:cNvPicPr>
          <p:nvPr/>
        </p:nvPicPr>
        <p:blipFill>
          <a:blip r:embed="rId2"/>
          <a:stretch>
            <a:fillRect/>
          </a:stretch>
        </p:blipFill>
        <p:spPr>
          <a:xfrm>
            <a:off x="3658268" y="1178759"/>
            <a:ext cx="4318000" cy="1181100"/>
          </a:xfrm>
          <a:prstGeom prst="rect">
            <a:avLst/>
          </a:prstGeom>
        </p:spPr>
      </p:pic>
      <p:pic>
        <p:nvPicPr>
          <p:cNvPr id="5" name="Picture 4" descr="A text on a page&#10;&#10;AI-generated content may be incorrect.">
            <a:extLst>
              <a:ext uri="{FF2B5EF4-FFF2-40B4-BE49-F238E27FC236}">
                <a16:creationId xmlns:a16="http://schemas.microsoft.com/office/drawing/2014/main" id="{D9E5F565-34B5-90B7-A7F8-96BD0C015753}"/>
              </a:ext>
            </a:extLst>
          </p:cNvPr>
          <p:cNvPicPr>
            <a:picLocks noChangeAspect="1"/>
          </p:cNvPicPr>
          <p:nvPr/>
        </p:nvPicPr>
        <p:blipFill>
          <a:blip r:embed="rId3"/>
          <a:stretch>
            <a:fillRect/>
          </a:stretch>
        </p:blipFill>
        <p:spPr>
          <a:xfrm>
            <a:off x="3626184" y="2295691"/>
            <a:ext cx="4356100" cy="2908300"/>
          </a:xfrm>
          <a:prstGeom prst="rect">
            <a:avLst/>
          </a:prstGeom>
        </p:spPr>
      </p:pic>
    </p:spTree>
    <p:extLst>
      <p:ext uri="{BB962C8B-B14F-4D97-AF65-F5344CB8AC3E}">
        <p14:creationId xmlns:p14="http://schemas.microsoft.com/office/powerpoint/2010/main" val="181606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159C57-9CB9-0831-33A9-EF07B12AA767}"/>
              </a:ext>
            </a:extLst>
          </p:cNvPr>
          <p:cNvSpPr txBox="1"/>
          <p:nvPr/>
        </p:nvSpPr>
        <p:spPr>
          <a:xfrm>
            <a:off x="465221" y="507753"/>
            <a:ext cx="11261558" cy="3139321"/>
          </a:xfrm>
          <a:prstGeom prst="rect">
            <a:avLst/>
          </a:prstGeom>
          <a:noFill/>
        </p:spPr>
        <p:txBody>
          <a:bodyPr wrap="square">
            <a:spAutoFit/>
          </a:bodyPr>
          <a:lstStyle/>
          <a:p>
            <a:r>
              <a:rPr lang="en-US" dirty="0">
                <a:latin typeface="Optima" panose="02000503060000020004" pitchFamily="2" charset="0"/>
              </a:rPr>
              <a:t>Quantitative morphological characteristics, extracted through the application of deep learning techniques  applied to images of pinned insect specimens produced for mass collections digitization purposes, have been demonstrated to possess phylogenetic relevance. These traits, when integrated into molecular phylogenies, have the potential to augment the phylogenetic framework in a comprehensive total‐evidence based approach, offering the possibility of incorporating species lacking molecular data into phylogenetic trees. However, the improvement of phylogenetic reconstructions by the inclusion of such morphological data derived through deep learning methodologies remains minimal. While this approach has shown promise, scaling up its implementation is still not feasible for 2 reasons. First, the phylogenetic signal of the deep learning derived traits, at least in our dataset, was not strong enough to justify the additional effort in gathering the data. Second, the effort required for our image‐based model testing, even though likely lesser than an effort by the expert to assemble a traditional morphological phylogenetic matrix, is still significant. </a:t>
            </a:r>
          </a:p>
        </p:txBody>
      </p:sp>
    </p:spTree>
    <p:extLst>
      <p:ext uri="{BB962C8B-B14F-4D97-AF65-F5344CB8AC3E}">
        <p14:creationId xmlns:p14="http://schemas.microsoft.com/office/powerpoint/2010/main" val="3882383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27D4EA-B722-C5FB-4982-FF141D6EFB64}"/>
              </a:ext>
            </a:extLst>
          </p:cNvPr>
          <p:cNvSpPr txBox="1"/>
          <p:nvPr/>
        </p:nvSpPr>
        <p:spPr>
          <a:xfrm>
            <a:off x="946484" y="705853"/>
            <a:ext cx="10892590" cy="535531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Optima" panose="02000503060000020004" pitchFamily="2" charset="0"/>
              </a:rPr>
              <a:t>“Homology”</a:t>
            </a:r>
          </a:p>
          <a:p>
            <a:pPr marL="285750" indent="-285750">
              <a:buFont typeface="Arial" panose="020B0604020202020204" pitchFamily="34" charset="0"/>
              <a:buChar char="•"/>
            </a:pPr>
            <a:r>
              <a:rPr lang="en-US" dirty="0">
                <a:latin typeface="Optima" panose="02000503060000020004" pitchFamily="2" charset="0"/>
              </a:rPr>
              <a:t>“Habitus”</a:t>
            </a:r>
          </a:p>
          <a:p>
            <a:pPr marL="285750" indent="-285750">
              <a:buFont typeface="Arial" panose="020B0604020202020204" pitchFamily="34" charset="0"/>
              <a:buChar char="•"/>
            </a:pPr>
            <a:r>
              <a:rPr lang="en-US" dirty="0" err="1">
                <a:latin typeface="Optima" panose="02000503060000020004" pitchFamily="2" charset="0"/>
              </a:rPr>
              <a:t>Cmeans</a:t>
            </a:r>
            <a:r>
              <a:rPr lang="en-US" dirty="0">
                <a:latin typeface="Optima" panose="02000503060000020004" pitchFamily="2" charset="0"/>
              </a:rPr>
              <a:t> vs Pagel lambda?</a:t>
            </a:r>
          </a:p>
          <a:p>
            <a:pPr marL="285750" indent="-285750">
              <a:buFont typeface="Arial" panose="020B0604020202020204" pitchFamily="34" charset="0"/>
              <a:buChar char="•"/>
            </a:pPr>
            <a:r>
              <a:rPr lang="en-US" dirty="0">
                <a:latin typeface="Optima" panose="02000503060000020004" pitchFamily="2" charset="0"/>
              </a:rPr>
              <a:t>Loss functions</a:t>
            </a:r>
          </a:p>
          <a:p>
            <a:pPr marL="285750" indent="-285750">
              <a:buFont typeface="Arial" panose="020B0604020202020204" pitchFamily="34" charset="0"/>
              <a:buChar char="•"/>
            </a:pPr>
            <a:r>
              <a:rPr lang="en-US" dirty="0">
                <a:latin typeface="Optima" panose="02000503060000020004" pitchFamily="2" charset="0"/>
              </a:rPr>
              <a:t>Other traits, like calls?</a:t>
            </a:r>
          </a:p>
          <a:p>
            <a:pPr marL="285750" indent="-285750">
              <a:buFont typeface="Arial" panose="020B0604020202020204" pitchFamily="34" charset="0"/>
              <a:buChar char="•"/>
            </a:pPr>
            <a:r>
              <a:rPr lang="en-US" dirty="0">
                <a:latin typeface="Optima" panose="02000503060000020004" pitchFamily="2" charset="0"/>
              </a:rPr>
              <a:t>How long would it take a skilled taxonomist in this field to take all the measurements and make a tree that way?</a:t>
            </a:r>
          </a:p>
          <a:p>
            <a:pPr marL="285750" indent="-285750">
              <a:buFont typeface="Arial" panose="020B0604020202020204" pitchFamily="34" charset="0"/>
              <a:buChar char="•"/>
            </a:pPr>
            <a:r>
              <a:rPr lang="en-US" dirty="0">
                <a:latin typeface="Optima" panose="02000503060000020004" pitchFamily="2" charset="0"/>
              </a:rPr>
              <a:t>Some say if you build a tree from morphological characters, you can't use that tree to test the evolution of those characters (because it would be circular). Is that true?</a:t>
            </a:r>
          </a:p>
          <a:p>
            <a:pPr marL="285750" indent="-285750">
              <a:buFont typeface="Arial" panose="020B0604020202020204" pitchFamily="34" charset="0"/>
              <a:buChar char="•"/>
            </a:pPr>
            <a:r>
              <a:rPr lang="en-US" dirty="0">
                <a:latin typeface="Optima" panose="02000503060000020004" pitchFamily="2" charset="0"/>
              </a:rPr>
              <a:t>Is it possible to incorporate continuous trait information in a maximum likelihood framework?</a:t>
            </a:r>
          </a:p>
          <a:p>
            <a:pPr marL="285750" indent="-285750">
              <a:buFont typeface="Arial" panose="020B0604020202020204" pitchFamily="34" charset="0"/>
              <a:buChar char="•"/>
            </a:pPr>
            <a:r>
              <a:rPr lang="en-US" dirty="0">
                <a:latin typeface="Optima" panose="02000503060000020004" pitchFamily="2" charset="0"/>
              </a:rPr>
              <a:t>How realistic are these morphotyping approaches for species with high plasticity?</a:t>
            </a:r>
          </a:p>
          <a:p>
            <a:pPr marL="285750" indent="-285750">
              <a:buFont typeface="Arial" panose="020B0604020202020204" pitchFamily="34" charset="0"/>
              <a:buChar char="•"/>
            </a:pPr>
            <a:r>
              <a:rPr lang="en-US" dirty="0">
                <a:latin typeface="Optima" panose="02000503060000020004" pitchFamily="2" charset="0"/>
              </a:rPr>
              <a:t>How do we scale deep-learning-based morphotyping to megaflora/megafauna that </a:t>
            </a:r>
            <a:r>
              <a:rPr lang="en-US" dirty="0" err="1">
                <a:latin typeface="Optima" panose="02000503060000020004" pitchFamily="2" charset="0"/>
              </a:rPr>
              <a:t>outscale</a:t>
            </a:r>
            <a:r>
              <a:rPr lang="en-US" dirty="0">
                <a:latin typeface="Optima" panose="02000503060000020004" pitchFamily="2" charset="0"/>
              </a:rPr>
              <a:t> standard imaging/camera resolutions? </a:t>
            </a:r>
          </a:p>
          <a:p>
            <a:pPr marL="285750" indent="-285750">
              <a:buFont typeface="Arial" panose="020B0604020202020204" pitchFamily="34" charset="0"/>
              <a:buChar char="•"/>
            </a:pPr>
            <a:r>
              <a:rPr lang="en-US" dirty="0">
                <a:latin typeface="Optima" panose="02000503060000020004" pitchFamily="2" charset="0"/>
              </a:rPr>
              <a:t>What are the assumptions of total evidence approach or what total evidence approach means?</a:t>
            </a:r>
          </a:p>
          <a:p>
            <a:pPr marL="285750" indent="-285750">
              <a:buFont typeface="Arial" panose="020B0604020202020204" pitchFamily="34" charset="0"/>
              <a:buChar char="•"/>
            </a:pPr>
            <a:r>
              <a:rPr lang="en-US" dirty="0">
                <a:latin typeface="Optima" panose="02000503060000020004" pitchFamily="2" charset="0"/>
              </a:rPr>
              <a:t>Wouldn't it be essential to have a taxonomist or group expert curating the data, such as collection names that will later be used by the deep learning, and also reviewing the </a:t>
            </a:r>
            <a:r>
              <a:rPr lang="en-US" dirty="0" err="1">
                <a:latin typeface="Optima" panose="02000503060000020004" pitchFamily="2" charset="0"/>
              </a:rPr>
              <a:t>iNaturalist</a:t>
            </a:r>
            <a:r>
              <a:rPr lang="en-US" dirty="0">
                <a:latin typeface="Optima" panose="02000503060000020004" pitchFamily="2" charset="0"/>
              </a:rPr>
              <a:t> names before using them for these analyses? or is not so relevant?</a:t>
            </a:r>
          </a:p>
          <a:p>
            <a:pPr marL="285750" indent="-285750">
              <a:buFont typeface="Arial" panose="020B0604020202020204" pitchFamily="34" charset="0"/>
              <a:buChar char="•"/>
            </a:pPr>
            <a:r>
              <a:rPr lang="en-US" dirty="0">
                <a:latin typeface="Optima" panose="02000503060000020004" pitchFamily="2" charset="0"/>
              </a:rPr>
              <a:t>Does this show more evidence of need to digitize collections?</a:t>
            </a:r>
          </a:p>
          <a:p>
            <a:pPr marL="285750" indent="-285750">
              <a:buFont typeface="Arial" panose="020B0604020202020204" pitchFamily="34" charset="0"/>
              <a:buChar char="•"/>
            </a:pPr>
            <a:endParaRPr lang="en-US" dirty="0">
              <a:latin typeface="Optima" panose="02000503060000020004" pitchFamily="2" charset="0"/>
            </a:endParaRPr>
          </a:p>
        </p:txBody>
      </p:sp>
    </p:spTree>
    <p:extLst>
      <p:ext uri="{BB962C8B-B14F-4D97-AF65-F5344CB8AC3E}">
        <p14:creationId xmlns:p14="http://schemas.microsoft.com/office/powerpoint/2010/main" val="390253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D0E32F-BEB9-F403-B269-9D361030A013}"/>
              </a:ext>
            </a:extLst>
          </p:cNvPr>
          <p:cNvSpPr txBox="1"/>
          <p:nvPr/>
        </p:nvSpPr>
        <p:spPr>
          <a:xfrm>
            <a:off x="160421" y="6488668"/>
            <a:ext cx="12031579" cy="369332"/>
          </a:xfrm>
          <a:prstGeom prst="rect">
            <a:avLst/>
          </a:prstGeom>
          <a:noFill/>
        </p:spPr>
        <p:txBody>
          <a:bodyPr wrap="square">
            <a:spAutoFit/>
          </a:bodyPr>
          <a:lstStyle/>
          <a:p>
            <a:r>
              <a:rPr lang="en-US" dirty="0">
                <a:latin typeface="Optima" panose="02000503060000020004" pitchFamily="2" charset="0"/>
              </a:rPr>
              <a:t>From (and a really good explanation at): https://</a:t>
            </a:r>
            <a:r>
              <a:rPr lang="en-US" dirty="0" err="1">
                <a:latin typeface="Optima" panose="02000503060000020004" pitchFamily="2" charset="0"/>
              </a:rPr>
              <a:t>learnopencv.com</a:t>
            </a:r>
            <a:r>
              <a:rPr lang="en-US" dirty="0">
                <a:latin typeface="Optima" panose="02000503060000020004" pitchFamily="2" charset="0"/>
              </a:rPr>
              <a:t>/understanding-convolutional-neural-networks-</a:t>
            </a:r>
            <a:r>
              <a:rPr lang="en-US" dirty="0" err="1">
                <a:latin typeface="Optima" panose="02000503060000020004" pitchFamily="2" charset="0"/>
              </a:rPr>
              <a:t>cnn</a:t>
            </a:r>
            <a:r>
              <a:rPr lang="en-US" dirty="0">
                <a:latin typeface="Optima" panose="02000503060000020004" pitchFamily="2" charset="0"/>
              </a:rPr>
              <a:t>/</a:t>
            </a:r>
          </a:p>
        </p:txBody>
      </p:sp>
      <p:pic>
        <p:nvPicPr>
          <p:cNvPr id="2050" name="Picture 2" descr="A complete working diagram of a convolutional block.">
            <a:extLst>
              <a:ext uri="{FF2B5EF4-FFF2-40B4-BE49-F238E27FC236}">
                <a16:creationId xmlns:a16="http://schemas.microsoft.com/office/drawing/2014/main" id="{F34F99C0-6DB0-D82A-1071-9C1BE53909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73" y="0"/>
            <a:ext cx="10853654" cy="638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76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A1A59-FBAA-E5FC-FD8A-B3192909949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4838B7-B03F-F763-B442-8EC6498DF066}"/>
              </a:ext>
            </a:extLst>
          </p:cNvPr>
          <p:cNvSpPr txBox="1"/>
          <p:nvPr/>
        </p:nvSpPr>
        <p:spPr>
          <a:xfrm>
            <a:off x="160421" y="6488668"/>
            <a:ext cx="12031579" cy="369332"/>
          </a:xfrm>
          <a:prstGeom prst="rect">
            <a:avLst/>
          </a:prstGeom>
          <a:noFill/>
        </p:spPr>
        <p:txBody>
          <a:bodyPr wrap="square">
            <a:spAutoFit/>
          </a:bodyPr>
          <a:lstStyle/>
          <a:p>
            <a:r>
              <a:rPr lang="en-US" dirty="0">
                <a:latin typeface="Optima" panose="02000503060000020004" pitchFamily="2" charset="0"/>
              </a:rPr>
              <a:t>From (and a really good explanation at): https://</a:t>
            </a:r>
            <a:r>
              <a:rPr lang="en-US" dirty="0" err="1">
                <a:latin typeface="Optima" panose="02000503060000020004" pitchFamily="2" charset="0"/>
              </a:rPr>
              <a:t>learnopencv.com</a:t>
            </a:r>
            <a:r>
              <a:rPr lang="en-US" dirty="0">
                <a:latin typeface="Optima" panose="02000503060000020004" pitchFamily="2" charset="0"/>
              </a:rPr>
              <a:t>/understanding-convolutional-neural-networks-</a:t>
            </a:r>
            <a:r>
              <a:rPr lang="en-US" dirty="0" err="1">
                <a:latin typeface="Optima" panose="02000503060000020004" pitchFamily="2" charset="0"/>
              </a:rPr>
              <a:t>cnn</a:t>
            </a:r>
            <a:r>
              <a:rPr lang="en-US" dirty="0">
                <a:latin typeface="Optima" panose="02000503060000020004" pitchFamily="2" charset="0"/>
              </a:rPr>
              <a:t>/</a:t>
            </a:r>
          </a:p>
        </p:txBody>
      </p:sp>
      <p:pic>
        <p:nvPicPr>
          <p:cNvPr id="4" name="Picture 3" descr="A screenshot of a computer&#10;&#10;AI-generated content may be incorrect.">
            <a:extLst>
              <a:ext uri="{FF2B5EF4-FFF2-40B4-BE49-F238E27FC236}">
                <a16:creationId xmlns:a16="http://schemas.microsoft.com/office/drawing/2014/main" id="{5ADD2AB6-DE18-D3AE-3BB3-DAF55AA59FAE}"/>
              </a:ext>
            </a:extLst>
          </p:cNvPr>
          <p:cNvPicPr>
            <a:picLocks noChangeAspect="1"/>
          </p:cNvPicPr>
          <p:nvPr/>
        </p:nvPicPr>
        <p:blipFill>
          <a:blip r:embed="rId3"/>
          <a:stretch>
            <a:fillRect/>
          </a:stretch>
        </p:blipFill>
        <p:spPr>
          <a:xfrm>
            <a:off x="1541818" y="0"/>
            <a:ext cx="9108363" cy="6494503"/>
          </a:xfrm>
          <a:prstGeom prst="rect">
            <a:avLst/>
          </a:prstGeom>
        </p:spPr>
      </p:pic>
    </p:spTree>
    <p:extLst>
      <p:ext uri="{BB962C8B-B14F-4D97-AF65-F5344CB8AC3E}">
        <p14:creationId xmlns:p14="http://schemas.microsoft.com/office/powerpoint/2010/main" val="1940029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225DB-3148-32BE-AF72-D605E43D9E4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B9B749-B35B-A012-8A44-CA0C43CA406C}"/>
              </a:ext>
            </a:extLst>
          </p:cNvPr>
          <p:cNvSpPr txBox="1"/>
          <p:nvPr/>
        </p:nvSpPr>
        <p:spPr>
          <a:xfrm>
            <a:off x="160421" y="6488668"/>
            <a:ext cx="12031579" cy="369332"/>
          </a:xfrm>
          <a:prstGeom prst="rect">
            <a:avLst/>
          </a:prstGeom>
          <a:noFill/>
        </p:spPr>
        <p:txBody>
          <a:bodyPr wrap="square">
            <a:spAutoFit/>
          </a:bodyPr>
          <a:lstStyle/>
          <a:p>
            <a:r>
              <a:rPr lang="en-US" dirty="0">
                <a:latin typeface="Optima" panose="02000503060000020004" pitchFamily="2" charset="0"/>
              </a:rPr>
              <a:t>From (and a really good explanation at): https://</a:t>
            </a:r>
            <a:r>
              <a:rPr lang="en-US" dirty="0" err="1">
                <a:latin typeface="Optima" panose="02000503060000020004" pitchFamily="2" charset="0"/>
              </a:rPr>
              <a:t>learnopencv.com</a:t>
            </a:r>
            <a:r>
              <a:rPr lang="en-US" dirty="0">
                <a:latin typeface="Optima" panose="02000503060000020004" pitchFamily="2" charset="0"/>
              </a:rPr>
              <a:t>/understanding-convolutional-neural-networks-</a:t>
            </a:r>
            <a:r>
              <a:rPr lang="en-US" dirty="0" err="1">
                <a:latin typeface="Optima" panose="02000503060000020004" pitchFamily="2" charset="0"/>
              </a:rPr>
              <a:t>cnn</a:t>
            </a:r>
            <a:r>
              <a:rPr lang="en-US" dirty="0">
                <a:latin typeface="Optima" panose="02000503060000020004" pitchFamily="2" charset="0"/>
              </a:rPr>
              <a:t>/</a:t>
            </a:r>
          </a:p>
        </p:txBody>
      </p:sp>
      <p:pic>
        <p:nvPicPr>
          <p:cNvPr id="4098" name="Picture 2">
            <a:extLst>
              <a:ext uri="{FF2B5EF4-FFF2-40B4-BE49-F238E27FC236}">
                <a16:creationId xmlns:a16="http://schemas.microsoft.com/office/drawing/2014/main" id="{6517B2E0-A703-77E8-5A11-E9B5D673F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864" y="0"/>
            <a:ext cx="10200272" cy="6454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49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diagram of a graph showing a number of bugs&#10;&#10;AI-generated content may be incorrect.">
            <a:extLst>
              <a:ext uri="{FF2B5EF4-FFF2-40B4-BE49-F238E27FC236}">
                <a16:creationId xmlns:a16="http://schemas.microsoft.com/office/drawing/2014/main" id="{948391B3-0FE5-4AB7-CBB6-B7FC3ED85065}"/>
              </a:ext>
            </a:extLst>
          </p:cNvPr>
          <p:cNvPicPr>
            <a:picLocks noChangeAspect="1"/>
          </p:cNvPicPr>
          <p:nvPr/>
        </p:nvPicPr>
        <p:blipFill>
          <a:blip r:embed="rId2"/>
          <a:srcRect r="8427"/>
          <a:stretch>
            <a:fillRect/>
          </a:stretch>
        </p:blipFill>
        <p:spPr>
          <a:xfrm>
            <a:off x="20" y="1282"/>
            <a:ext cx="12191980" cy="6856718"/>
          </a:xfrm>
          <a:prstGeom prst="rect">
            <a:avLst/>
          </a:prstGeom>
        </p:spPr>
      </p:pic>
    </p:spTree>
    <p:extLst>
      <p:ext uri="{BB962C8B-B14F-4D97-AF65-F5344CB8AC3E}">
        <p14:creationId xmlns:p14="http://schemas.microsoft.com/office/powerpoint/2010/main" val="150303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and gray grid with black text&#10;&#10;AI-generated content may be incorrect.">
            <a:extLst>
              <a:ext uri="{FF2B5EF4-FFF2-40B4-BE49-F238E27FC236}">
                <a16:creationId xmlns:a16="http://schemas.microsoft.com/office/drawing/2014/main" id="{69357A16-C923-8757-07E7-36DB1141FC1C}"/>
              </a:ext>
            </a:extLst>
          </p:cNvPr>
          <p:cNvPicPr>
            <a:picLocks noChangeAspect="1"/>
          </p:cNvPicPr>
          <p:nvPr/>
        </p:nvPicPr>
        <p:blipFill>
          <a:blip r:embed="rId2"/>
          <a:stretch>
            <a:fillRect/>
          </a:stretch>
        </p:blipFill>
        <p:spPr>
          <a:xfrm>
            <a:off x="643467" y="1875028"/>
            <a:ext cx="10905066" cy="3107942"/>
          </a:xfrm>
          <a:prstGeom prst="rect">
            <a:avLst/>
          </a:prstGeom>
        </p:spPr>
      </p:pic>
    </p:spTree>
    <p:extLst>
      <p:ext uri="{BB962C8B-B14F-4D97-AF65-F5344CB8AC3E}">
        <p14:creationId xmlns:p14="http://schemas.microsoft.com/office/powerpoint/2010/main" val="409353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 and white diagram of a structure&#10;&#10;AI-generated content may be incorrect.">
            <a:extLst>
              <a:ext uri="{FF2B5EF4-FFF2-40B4-BE49-F238E27FC236}">
                <a16:creationId xmlns:a16="http://schemas.microsoft.com/office/drawing/2014/main" id="{ED3AEC06-D92B-63E0-A9B5-3DD9FFA9E56B}"/>
              </a:ext>
            </a:extLst>
          </p:cNvPr>
          <p:cNvPicPr>
            <a:picLocks noChangeAspect="1"/>
          </p:cNvPicPr>
          <p:nvPr/>
        </p:nvPicPr>
        <p:blipFill>
          <a:blip r:embed="rId2"/>
          <a:stretch>
            <a:fillRect/>
          </a:stretch>
        </p:blipFill>
        <p:spPr>
          <a:xfrm>
            <a:off x="643467" y="1098042"/>
            <a:ext cx="10905066" cy="4661915"/>
          </a:xfrm>
          <a:prstGeom prst="rect">
            <a:avLst/>
          </a:prstGeom>
        </p:spPr>
      </p:pic>
    </p:spTree>
    <p:extLst>
      <p:ext uri="{BB962C8B-B14F-4D97-AF65-F5344CB8AC3E}">
        <p14:creationId xmlns:p14="http://schemas.microsoft.com/office/powerpoint/2010/main" val="489269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aph of numbers and a number of numbers&#10;&#10;AI-generated content may be incorrect.">
            <a:extLst>
              <a:ext uri="{FF2B5EF4-FFF2-40B4-BE49-F238E27FC236}">
                <a16:creationId xmlns:a16="http://schemas.microsoft.com/office/drawing/2014/main" id="{BDC5BDC7-2372-BC75-EDD9-7B21DFD0BFAE}"/>
              </a:ext>
            </a:extLst>
          </p:cNvPr>
          <p:cNvPicPr>
            <a:picLocks noChangeAspect="1"/>
          </p:cNvPicPr>
          <p:nvPr/>
        </p:nvPicPr>
        <p:blipFill>
          <a:blip r:embed="rId2"/>
          <a:stretch>
            <a:fillRect/>
          </a:stretch>
        </p:blipFill>
        <p:spPr>
          <a:xfrm>
            <a:off x="937602" y="643466"/>
            <a:ext cx="10316796" cy="5571067"/>
          </a:xfrm>
          <a:prstGeom prst="rect">
            <a:avLst/>
          </a:prstGeom>
        </p:spPr>
      </p:pic>
    </p:spTree>
    <p:extLst>
      <p:ext uri="{BB962C8B-B14F-4D97-AF65-F5344CB8AC3E}">
        <p14:creationId xmlns:p14="http://schemas.microsoft.com/office/powerpoint/2010/main" val="152346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table with numbers and a number of objects&#10;&#10;AI-generated content may be incorrect.">
            <a:extLst>
              <a:ext uri="{FF2B5EF4-FFF2-40B4-BE49-F238E27FC236}">
                <a16:creationId xmlns:a16="http://schemas.microsoft.com/office/drawing/2014/main" id="{A3A818B4-02AB-C89A-DBD3-FDCB7D139BA3}"/>
              </a:ext>
            </a:extLst>
          </p:cNvPr>
          <p:cNvPicPr>
            <a:picLocks noChangeAspect="1"/>
          </p:cNvPicPr>
          <p:nvPr/>
        </p:nvPicPr>
        <p:blipFill>
          <a:blip r:embed="rId2"/>
          <a:stretch>
            <a:fillRect/>
          </a:stretch>
        </p:blipFill>
        <p:spPr>
          <a:xfrm>
            <a:off x="643467" y="1247987"/>
            <a:ext cx="10905066" cy="4362024"/>
          </a:xfrm>
          <a:prstGeom prst="rect">
            <a:avLst/>
          </a:prstGeom>
        </p:spPr>
      </p:pic>
    </p:spTree>
    <p:extLst>
      <p:ext uri="{BB962C8B-B14F-4D97-AF65-F5344CB8AC3E}">
        <p14:creationId xmlns:p14="http://schemas.microsoft.com/office/powerpoint/2010/main" val="188860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15328</TotalTime>
  <Words>523</Words>
  <Application>Microsoft Macintosh PowerPoint</Application>
  <PresentationFormat>Widescreen</PresentationFormat>
  <Paragraphs>28</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Arial</vt:lpstr>
      <vt:lpstr>Optima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O'Meara, Brian</dc:creator>
  <cp:lastModifiedBy>O'Meara, Brian</cp:lastModifiedBy>
  <cp:revision>101</cp:revision>
  <dcterms:created xsi:type="dcterms:W3CDTF">2025-08-21T16:53:40Z</dcterms:created>
  <dcterms:modified xsi:type="dcterms:W3CDTF">2025-10-31T15:11:02Z</dcterms:modified>
</cp:coreProperties>
</file>