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1" r:id="rId4"/>
    <p:sldId id="258" r:id="rId5"/>
    <p:sldId id="262" r:id="rId6"/>
    <p:sldId id="263" r:id="rId7"/>
    <p:sldId id="267" r:id="rId8"/>
    <p:sldId id="268" r:id="rId9"/>
    <p:sldId id="269" r:id="rId10"/>
    <p:sldId id="270" r:id="rId11"/>
    <p:sldId id="264" r:id="rId12"/>
    <p:sldId id="265" r:id="rId13"/>
    <p:sldId id="266" r:id="rId14"/>
    <p:sldId id="259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09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/>
    <p:restoredTop sz="94694"/>
  </p:normalViewPr>
  <p:slideViewPr>
    <p:cSldViewPr snapToGrid="0">
      <p:cViewPr varScale="1">
        <p:scale>
          <a:sx n="121" d="100"/>
          <a:sy n="121" d="100"/>
        </p:scale>
        <p:origin x="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53876-9326-3F4C-A5E8-FA4D6263B660}" type="datetimeFigureOut">
              <a:rPr lang="en-US" smtClean="0"/>
              <a:t>9/5/25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37D9-B975-0E4A-B346-E683C6B8C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C37D9-B975-0E4A-B346-E683C6B8CA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2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823E0-C92B-DCEC-E838-2A64B5E0E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6683F-D64C-230F-786E-044533C23E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89BD-0124-1E7F-BC27-B2B67C71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4307D-60D4-9ECE-A8BB-5ADE836C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9120-04B2-5113-4CB1-2896477FB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4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FEEA-1782-41AE-C700-813459AC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CFA06-67E5-43FF-9A84-78008F50F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EEF51-EB85-B314-65CF-ADCB4AA76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CE055-9003-07E4-7A4F-0FEABAB7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2E2A1-FA6C-6773-1F84-78986DAA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469C5-E7CA-F063-7A45-53F5119F0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1ECCA-D5D0-E864-8EAB-C3E0FA684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5649D-CF4C-3772-37D2-1D76DCAF6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22945-3299-FA90-A2A7-DC888A6F5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E874-CB83-3321-DE79-EF02CDB8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498C-5939-C0D3-9D2F-354BC8987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51FFA-D9D4-540B-C00B-36C0D663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C33-3A6F-299F-FCB3-22DA48E1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1FA1D-FFA6-5EFA-C79F-115E3365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06267-8768-393C-038C-B2390CED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2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40F-BAAF-51B1-02CE-FEA3A430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28BB8-D824-2219-3F08-9EC0913CF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52DC-76AD-057B-6780-A51A33C82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CFB66-7A05-4B07-1683-C7E15391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215EA-C77C-EDF9-29BF-8DF1E233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5191-8DBD-B562-0824-AE96F353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1628-6513-8407-D94C-B410AE784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E5559-AB0A-5158-9CEB-86550504F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A0DB1-669E-1F79-5199-08298776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6B2C-AB4B-6062-0A77-E3A2AC61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0C5FA-FE90-4F7B-6A03-82B05CE4E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5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6A659-E0CA-A9E7-EA08-F3EB4253C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EBA43-008D-282B-78AA-713A7666F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AB9C6-00E3-368F-B4EB-EB387629B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F3F53-8818-B40F-71AC-267AD720B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1FD5C-614B-832E-E93B-E6601C537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62CA19-B6B9-57BD-24F9-68326FEA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F51C-BBE5-8473-722C-A43F34768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045C-89F2-6E5D-8431-C2AB05E3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5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CF34-FCF8-8962-BCE8-C2D46930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E61A1-4F3E-D81B-B3E5-D8D1C40F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D8372-24C0-08B3-E069-7E2FAD76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2731DA-5067-57C2-18A3-4BA340FC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0A582-1242-054B-5DCF-F6D4A7E86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2A333-F34D-33AD-1EC6-609E9A31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DBD91-8F78-EA11-086C-91519558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B24-099F-F37A-05E1-0C47DEEF1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B5BB-0BAC-ABDA-51A4-C08A579E8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DB5C42-76E1-57A0-45A6-2CE7735D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31E3E-17CA-8152-DAE8-88A2C38F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BA5A5-3C86-CE22-B2EB-478DA2F7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15D76-2F6A-3DB9-0978-4BDD86F3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B3458-DBC2-10DA-CB0C-D2CF97E9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31225E-7E62-001C-0F7E-4A91C58BE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1B11C-DB46-272D-F00C-8A9FB4DFE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799F1-B374-5C61-4E78-705F7D5F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FD31A-6B08-920C-B5EE-7422D859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F4620-E945-0164-3F8A-26293CA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2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D3747-A3D9-BE08-8B94-0CE4CE4F6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A6F84-F835-AE6D-4129-88D2007B3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9D17-5A6B-C730-6851-A4BB307FB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CC7CE6-81EC-D946-8BF6-9A2E1ECD852B}" type="datetimeFigureOut">
              <a:rPr lang="en-US" smtClean="0"/>
              <a:t>9/5/25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DDAAD-2BD7-3205-8653-FCC58C03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34C29-6F5C-AA94-7256-E50FEDE8CB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B95A0-3964-9F4E-9A32-892D86812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7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tima" panose="0200050306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tima" panose="0200050306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DB12D-2679-00BC-B41A-96075A7155F4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BDD61-082C-BA42-8D62-71B8CF867FF3}"/>
              </a:ext>
            </a:extLst>
          </p:cNvPr>
          <p:cNvSpPr txBox="1"/>
          <p:nvPr/>
        </p:nvSpPr>
        <p:spPr>
          <a:xfrm>
            <a:off x="8565775" y="376870"/>
            <a:ext cx="35244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Molly Chen, Artem I. Kholodov and Laura A. Hug (2025). The evolution of the tree of life. Phil. Trans. R. Soc. B 380: 20240091.</a:t>
            </a:r>
          </a:p>
          <a:p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doi.org</a:t>
            </a:r>
            <a:r>
              <a:rPr lang="en-US" dirty="0">
                <a:latin typeface="Optima" panose="02000503060000020004" pitchFamily="2" charset="0"/>
              </a:rPr>
              <a:t>/10.1098/rstb.2024.0091</a:t>
            </a:r>
            <a:endParaRPr lang="en-US" sz="1800" dirty="0">
              <a:latin typeface="Optima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DDA5F9-F3C1-3C39-29CC-569867ED8BA6}"/>
              </a:ext>
            </a:extLst>
          </p:cNvPr>
          <p:cNvSpPr txBox="1"/>
          <p:nvPr/>
        </p:nvSpPr>
        <p:spPr>
          <a:xfrm>
            <a:off x="8565775" y="3895615"/>
            <a:ext cx="35244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 panose="02000503060000020004" pitchFamily="2" charset="0"/>
              </a:rPr>
              <a:t>Class focus area: Tree of life and tree metrics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D20D5-11E2-44B2-1413-7BADE1A7D6C3}"/>
              </a:ext>
            </a:extLst>
          </p:cNvPr>
          <p:cNvSpPr txBox="1"/>
          <p:nvPr/>
        </p:nvSpPr>
        <p:spPr>
          <a:xfrm>
            <a:off x="8551753" y="5105937"/>
            <a:ext cx="352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EEB603: Brian O’Meara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FE4F1-EEF1-18BF-0259-AB9DBD8BD250}"/>
              </a:ext>
            </a:extLst>
          </p:cNvPr>
          <p:cNvSpPr txBox="1"/>
          <p:nvPr/>
        </p:nvSpPr>
        <p:spPr>
          <a:xfrm>
            <a:off x="8565775" y="6189256"/>
            <a:ext cx="35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All quotes and images from the above paper unless otherwise noted</a:t>
            </a:r>
          </a:p>
        </p:txBody>
      </p:sp>
      <p:pic>
        <p:nvPicPr>
          <p:cNvPr id="3" name="Picture 2" descr="A diagram of trees growing in different stages&#10;&#10;AI-generated content may be incorrect.">
            <a:extLst>
              <a:ext uri="{FF2B5EF4-FFF2-40B4-BE49-F238E27FC236}">
                <a16:creationId xmlns:a16="http://schemas.microsoft.com/office/drawing/2014/main" id="{F8194BDB-F862-43D5-71BE-4BED1BB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57" y="1030014"/>
            <a:ext cx="7772400" cy="497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ee&#10;&#10;AI-generated content may be incorrect.">
            <a:extLst>
              <a:ext uri="{FF2B5EF4-FFF2-40B4-BE49-F238E27FC236}">
                <a16:creationId xmlns:a16="http://schemas.microsoft.com/office/drawing/2014/main" id="{991252C0-DFBF-0D12-B0E5-1E3DC3F2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3" y="643466"/>
            <a:ext cx="798719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human body&#10;&#10;AI-generated content may be incorrect.">
            <a:extLst>
              <a:ext uri="{FF2B5EF4-FFF2-40B4-BE49-F238E27FC236}">
                <a16:creationId xmlns:a16="http://schemas.microsoft.com/office/drawing/2014/main" id="{6DAEABAF-D3F8-8176-1C37-82F55B23C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411" y="0"/>
            <a:ext cx="73131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E2806-2A83-01B4-CF2A-D987853A9282}"/>
              </a:ext>
            </a:extLst>
          </p:cNvPr>
          <p:cNvSpPr txBox="1"/>
          <p:nvPr/>
        </p:nvSpPr>
        <p:spPr>
          <a:xfrm>
            <a:off x="290945" y="5555673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Balaban et al. 2024</a:t>
            </a:r>
          </a:p>
        </p:txBody>
      </p:sp>
    </p:spTree>
    <p:extLst>
      <p:ext uri="{BB962C8B-B14F-4D97-AF65-F5344CB8AC3E}">
        <p14:creationId xmlns:p14="http://schemas.microsoft.com/office/powerpoint/2010/main" val="146692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a virus&#10;&#10;AI-generated content may be incorrect.">
            <a:extLst>
              <a:ext uri="{FF2B5EF4-FFF2-40B4-BE49-F238E27FC236}">
                <a16:creationId xmlns:a16="http://schemas.microsoft.com/office/drawing/2014/main" id="{86AC4703-A407-6CC4-DD6F-CECE47A74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95" y="0"/>
            <a:ext cx="7566209" cy="6488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C18D51-B4B5-7CCE-C4E7-523D62103F13}"/>
              </a:ext>
            </a:extLst>
          </p:cNvPr>
          <p:cNvSpPr txBox="1"/>
          <p:nvPr/>
        </p:nvSpPr>
        <p:spPr>
          <a:xfrm>
            <a:off x="178676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https://</a:t>
            </a:r>
            <a:r>
              <a:rPr lang="en-US" dirty="0" err="1">
                <a:latin typeface="Optima" panose="02000503060000020004" pitchFamily="2" charset="0"/>
              </a:rPr>
              <a:t>nextstrain.org</a:t>
            </a:r>
            <a:r>
              <a:rPr lang="en-US" dirty="0">
                <a:latin typeface="Optima" panose="02000503060000020004" pitchFamily="2" charset="0"/>
              </a:rPr>
              <a:t>/</a:t>
            </a:r>
            <a:r>
              <a:rPr lang="en-US" dirty="0" err="1">
                <a:latin typeface="Optima" panose="02000503060000020004" pitchFamily="2" charset="0"/>
              </a:rPr>
              <a:t>ncov</a:t>
            </a:r>
            <a:r>
              <a:rPr lang="en-US" dirty="0">
                <a:latin typeface="Optima" panose="02000503060000020004" pitchFamily="2" charset="0"/>
              </a:rPr>
              <a:t>/</a:t>
            </a:r>
            <a:r>
              <a:rPr lang="en-US" dirty="0" err="1">
                <a:latin typeface="Optima" panose="02000503060000020004" pitchFamily="2" charset="0"/>
              </a:rPr>
              <a:t>gisaid</a:t>
            </a:r>
            <a:r>
              <a:rPr lang="en-US" dirty="0">
                <a:latin typeface="Optima" panose="02000503060000020004" pitchFamily="2" charset="0"/>
              </a:rPr>
              <a:t>/global/all-time</a:t>
            </a:r>
          </a:p>
        </p:txBody>
      </p:sp>
    </p:spTree>
    <p:extLst>
      <p:ext uri="{BB962C8B-B14F-4D97-AF65-F5344CB8AC3E}">
        <p14:creationId xmlns:p14="http://schemas.microsoft.com/office/powerpoint/2010/main" val="124961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lines with white text&#10;&#10;AI-generated content may be incorrect.">
            <a:extLst>
              <a:ext uri="{FF2B5EF4-FFF2-40B4-BE49-F238E27FC236}">
                <a16:creationId xmlns:a16="http://schemas.microsoft.com/office/drawing/2014/main" id="{2FFAD110-6EF9-9271-3240-0F493F49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C431A-EC1B-BB0F-5917-4A7D091A2E12}"/>
              </a:ext>
            </a:extLst>
          </p:cNvPr>
          <p:cNvSpPr txBox="1"/>
          <p:nvPr/>
        </p:nvSpPr>
        <p:spPr>
          <a:xfrm>
            <a:off x="304800" y="6214533"/>
            <a:ext cx="249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Baum &amp; Smith 2005</a:t>
            </a:r>
          </a:p>
        </p:txBody>
      </p:sp>
    </p:spTree>
    <p:extLst>
      <p:ext uri="{BB962C8B-B14F-4D97-AF65-F5344CB8AC3E}">
        <p14:creationId xmlns:p14="http://schemas.microsoft.com/office/powerpoint/2010/main" val="107789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umber and arrows&#10;&#10;AI-generated content may be incorrect.">
            <a:extLst>
              <a:ext uri="{FF2B5EF4-FFF2-40B4-BE49-F238E27FC236}">
                <a16:creationId xmlns:a16="http://schemas.microsoft.com/office/drawing/2014/main" id="{C8CF4711-9B1C-05BD-D60E-B1E466DFC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51" y="0"/>
            <a:ext cx="4334443" cy="6858000"/>
          </a:xfrm>
          <a:prstGeom prst="rect">
            <a:avLst/>
          </a:prstGeom>
        </p:spPr>
      </p:pic>
      <p:pic>
        <p:nvPicPr>
          <p:cNvPr id="5" name="Picture 4" descr="A graph with a line&#10;&#10;AI-generated content may be incorrect.">
            <a:extLst>
              <a:ext uri="{FF2B5EF4-FFF2-40B4-BE49-F238E27FC236}">
                <a16:creationId xmlns:a16="http://schemas.microsoft.com/office/drawing/2014/main" id="{7C60EAAC-BFE6-4708-6F5A-1FA34555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23" y="193358"/>
            <a:ext cx="5400386" cy="6471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06CB7-C95E-3E3E-BF27-14B5538B502F}"/>
              </a:ext>
            </a:extLst>
          </p:cNvPr>
          <p:cNvSpPr txBox="1"/>
          <p:nvPr/>
        </p:nvSpPr>
        <p:spPr>
          <a:xfrm>
            <a:off x="9896047" y="6479976"/>
            <a:ext cx="253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Felsenstein 1978</a:t>
            </a:r>
          </a:p>
        </p:txBody>
      </p:sp>
    </p:spTree>
    <p:extLst>
      <p:ext uri="{BB962C8B-B14F-4D97-AF65-F5344CB8AC3E}">
        <p14:creationId xmlns:p14="http://schemas.microsoft.com/office/powerpoint/2010/main" val="93899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tree&#10;&#10;AI-generated content may be incorrect.">
            <a:extLst>
              <a:ext uri="{FF2B5EF4-FFF2-40B4-BE49-F238E27FC236}">
                <a16:creationId xmlns:a16="http://schemas.microsoft.com/office/drawing/2014/main" id="{408A4B47-DB79-B353-952C-FB86DE341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74" y="0"/>
            <a:ext cx="62620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7CDB8-B8CF-9D51-9896-8A6784FF0FC4}"/>
              </a:ext>
            </a:extLst>
          </p:cNvPr>
          <p:cNvSpPr txBox="1"/>
          <p:nvPr/>
        </p:nvSpPr>
        <p:spPr>
          <a:xfrm>
            <a:off x="471054" y="6373091"/>
            <a:ext cx="211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Huelsenbeck 1997</a:t>
            </a:r>
          </a:p>
        </p:txBody>
      </p:sp>
    </p:spTree>
    <p:extLst>
      <p:ext uri="{BB962C8B-B14F-4D97-AF65-F5344CB8AC3E}">
        <p14:creationId xmlns:p14="http://schemas.microsoft.com/office/powerpoint/2010/main" val="367520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AI-generated content may be incorrect.">
            <a:extLst>
              <a:ext uri="{FF2B5EF4-FFF2-40B4-BE49-F238E27FC236}">
                <a16:creationId xmlns:a16="http://schemas.microsoft.com/office/drawing/2014/main" id="{28B90F28-6AFC-BE99-6E11-3D576E77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603" y="643466"/>
            <a:ext cx="6348794" cy="5571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B48D3-DB7C-2106-9CC3-B21BB1DEF7DB}"/>
              </a:ext>
            </a:extLst>
          </p:cNvPr>
          <p:cNvSpPr txBox="1"/>
          <p:nvPr/>
        </p:nvSpPr>
        <p:spPr>
          <a:xfrm>
            <a:off x="152400" y="6331527"/>
            <a:ext cx="364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Huelsenbeck and Hillis, 1993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BDBED2F-9520-0963-120A-1243F72C164F}"/>
              </a:ext>
            </a:extLst>
          </p:cNvPr>
          <p:cNvSpPr/>
          <p:nvPr/>
        </p:nvSpPr>
        <p:spPr>
          <a:xfrm>
            <a:off x="4204138" y="1587062"/>
            <a:ext cx="2774731" cy="2532993"/>
          </a:xfrm>
          <a:custGeom>
            <a:avLst/>
            <a:gdLst>
              <a:gd name="connsiteX0" fmla="*/ 0 w 2774731"/>
              <a:gd name="connsiteY0" fmla="*/ 2532993 h 2532993"/>
              <a:gd name="connsiteX1" fmla="*/ 10510 w 2774731"/>
              <a:gd name="connsiteY1" fmla="*/ 0 h 2532993"/>
              <a:gd name="connsiteX2" fmla="*/ 2774731 w 2774731"/>
              <a:gd name="connsiteY2" fmla="*/ 52552 h 2532993"/>
              <a:gd name="connsiteX3" fmla="*/ 2364828 w 2774731"/>
              <a:gd name="connsiteY3" fmla="*/ 52552 h 2532993"/>
              <a:gd name="connsiteX4" fmla="*/ 2070538 w 2774731"/>
              <a:gd name="connsiteY4" fmla="*/ 115614 h 2532993"/>
              <a:gd name="connsiteX5" fmla="*/ 1807779 w 2774731"/>
              <a:gd name="connsiteY5" fmla="*/ 199697 h 2532993"/>
              <a:gd name="connsiteX6" fmla="*/ 1524000 w 2774731"/>
              <a:gd name="connsiteY6" fmla="*/ 304800 h 2532993"/>
              <a:gd name="connsiteX7" fmla="*/ 1061545 w 2774731"/>
              <a:gd name="connsiteY7" fmla="*/ 557048 h 2532993"/>
              <a:gd name="connsiteX8" fmla="*/ 798786 w 2774731"/>
              <a:gd name="connsiteY8" fmla="*/ 767255 h 2532993"/>
              <a:gd name="connsiteX9" fmla="*/ 578069 w 2774731"/>
              <a:gd name="connsiteY9" fmla="*/ 1019504 h 2532993"/>
              <a:gd name="connsiteX10" fmla="*/ 273269 w 2774731"/>
              <a:gd name="connsiteY10" fmla="*/ 1418897 h 2532993"/>
              <a:gd name="connsiteX11" fmla="*/ 168165 w 2774731"/>
              <a:gd name="connsiteY11" fmla="*/ 1702676 h 2532993"/>
              <a:gd name="connsiteX12" fmla="*/ 42041 w 2774731"/>
              <a:gd name="connsiteY12" fmla="*/ 2081048 h 2532993"/>
              <a:gd name="connsiteX13" fmla="*/ 0 w 2774731"/>
              <a:gd name="connsiteY13" fmla="*/ 2532993 h 253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4731" h="2532993">
                <a:moveTo>
                  <a:pt x="0" y="2532993"/>
                </a:moveTo>
                <a:cubicBezTo>
                  <a:pt x="3503" y="1688662"/>
                  <a:pt x="7007" y="844331"/>
                  <a:pt x="10510" y="0"/>
                </a:cubicBezTo>
                <a:lnTo>
                  <a:pt x="2774731" y="52552"/>
                </a:lnTo>
                <a:lnTo>
                  <a:pt x="2364828" y="52552"/>
                </a:lnTo>
                <a:lnTo>
                  <a:pt x="2070538" y="115614"/>
                </a:lnTo>
                <a:lnTo>
                  <a:pt x="1807779" y="199697"/>
                </a:lnTo>
                <a:lnTo>
                  <a:pt x="1524000" y="304800"/>
                </a:lnTo>
                <a:lnTo>
                  <a:pt x="1061545" y="557048"/>
                </a:lnTo>
                <a:lnTo>
                  <a:pt x="798786" y="767255"/>
                </a:lnTo>
                <a:lnTo>
                  <a:pt x="578069" y="1019504"/>
                </a:lnTo>
                <a:lnTo>
                  <a:pt x="273269" y="1418897"/>
                </a:lnTo>
                <a:lnTo>
                  <a:pt x="168165" y="1702676"/>
                </a:lnTo>
                <a:lnTo>
                  <a:pt x="42041" y="2081048"/>
                </a:lnTo>
                <a:lnTo>
                  <a:pt x="0" y="2532993"/>
                </a:lnTo>
                <a:close/>
              </a:path>
            </a:pathLst>
          </a:custGeom>
          <a:solidFill>
            <a:srgbClr val="FF2600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different types of cytomegalovirus&#10;&#10;AI-generated content may be incorrect.">
            <a:extLst>
              <a:ext uri="{FF2B5EF4-FFF2-40B4-BE49-F238E27FC236}">
                <a16:creationId xmlns:a16="http://schemas.microsoft.com/office/drawing/2014/main" id="{46060700-B9AC-D18F-1DFC-B68E9EA8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631" y="643466"/>
            <a:ext cx="816273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3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lower&#10;&#10;AI-generated content may be incorrect.">
            <a:extLst>
              <a:ext uri="{FF2B5EF4-FFF2-40B4-BE49-F238E27FC236}">
                <a16:creationId xmlns:a16="http://schemas.microsoft.com/office/drawing/2014/main" id="{55665A16-31E0-BB12-B916-50872B723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4"/>
            <a:ext cx="10905066" cy="545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trees with numbers and text&#10;&#10;AI-generated content may be incorrect.">
            <a:extLst>
              <a:ext uri="{FF2B5EF4-FFF2-40B4-BE49-F238E27FC236}">
                <a16:creationId xmlns:a16="http://schemas.microsoft.com/office/drawing/2014/main" id="{FEA51805-AD8E-70F6-B9B4-80F790180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42999"/>
            <a:ext cx="12013279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0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AI-generated content may be incorrect.">
            <a:extLst>
              <a:ext uri="{FF2B5EF4-FFF2-40B4-BE49-F238E27FC236}">
                <a16:creationId xmlns:a16="http://schemas.microsoft.com/office/drawing/2014/main" id="{68D3DCDA-ADAC-A52B-EEAB-C4976FD7E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470150"/>
            <a:ext cx="11727954" cy="18940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2824C-27F8-D185-4887-B65796FEFB4A}"/>
              </a:ext>
            </a:extLst>
          </p:cNvPr>
          <p:cNvSpPr txBox="1"/>
          <p:nvPr/>
        </p:nvSpPr>
        <p:spPr>
          <a:xfrm rot="20896814">
            <a:off x="289755" y="571065"/>
            <a:ext cx="5708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 panose="02000503060000020004" pitchFamily="2" charset="0"/>
              </a:rPr>
              <a:t>You now know what some of this means! #Learning</a:t>
            </a:r>
          </a:p>
        </p:txBody>
      </p:sp>
    </p:spTree>
    <p:extLst>
      <p:ext uri="{BB962C8B-B14F-4D97-AF65-F5344CB8AC3E}">
        <p14:creationId xmlns:p14="http://schemas.microsoft.com/office/powerpoint/2010/main" val="276994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report&#10;&#10;AI-generated content may be incorrect.">
            <a:extLst>
              <a:ext uri="{FF2B5EF4-FFF2-40B4-BE49-F238E27FC236}">
                <a16:creationId xmlns:a16="http://schemas.microsoft.com/office/drawing/2014/main" id="{5886CB60-74B8-5ABB-6EB6-01AA9F10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1563"/>
            <a:ext cx="10905066" cy="403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of dna testing&#10;&#10;AI-generated content may be incorrect.">
            <a:extLst>
              <a:ext uri="{FF2B5EF4-FFF2-40B4-BE49-F238E27FC236}">
                <a16:creationId xmlns:a16="http://schemas.microsoft.com/office/drawing/2014/main" id="{129ACECC-D566-131A-EC18-8673C5527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7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C98D80BE-28FA-500A-D963-1616DAFBA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87" y="0"/>
            <a:ext cx="61284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CED22E-E239-E4EF-F733-D2313977CC5A}"/>
              </a:ext>
            </a:extLst>
          </p:cNvPr>
          <p:cNvSpPr/>
          <p:nvPr/>
        </p:nvSpPr>
        <p:spPr>
          <a:xfrm>
            <a:off x="3643745" y="318655"/>
            <a:ext cx="5250873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BB343-F3CD-CC0A-5DE7-A02A5034DD25}"/>
              </a:ext>
            </a:extLst>
          </p:cNvPr>
          <p:cNvSpPr/>
          <p:nvPr/>
        </p:nvSpPr>
        <p:spPr>
          <a:xfrm>
            <a:off x="3643745" y="3090041"/>
            <a:ext cx="5250873" cy="2327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46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6D69B-FB27-AC71-4B67-B276602F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0A454C2B-EA49-75DD-C951-8CBD73C2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787" y="0"/>
            <a:ext cx="612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13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3524</TotalTime>
  <Words>115</Words>
  <Application>Microsoft Macintosh PowerPoint</Application>
  <PresentationFormat>Widescreen</PresentationFormat>
  <Paragraphs>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Optima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O'Meara, Brian</dc:creator>
  <cp:lastModifiedBy>O'Meara, Brian</cp:lastModifiedBy>
  <cp:revision>40</cp:revision>
  <dcterms:created xsi:type="dcterms:W3CDTF">2025-08-21T16:53:40Z</dcterms:created>
  <dcterms:modified xsi:type="dcterms:W3CDTF">2025-09-07T01:51:15Z</dcterms:modified>
</cp:coreProperties>
</file>