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2" r:id="rId4"/>
    <p:sldId id="263" r:id="rId5"/>
    <p:sldId id="264" r:id="rId6"/>
    <p:sldId id="265" r:id="rId7"/>
    <p:sldId id="261" r:id="rId8"/>
    <p:sldId id="257" r:id="rId9"/>
    <p:sldId id="258" r:id="rId10"/>
    <p:sldId id="266" r:id="rId11"/>
    <p:sldId id="267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  <a:srgbClr val="009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7"/>
    <p:restoredTop sz="94694"/>
  </p:normalViewPr>
  <p:slideViewPr>
    <p:cSldViewPr snapToGrid="0">
      <p:cViewPr varScale="1">
        <p:scale>
          <a:sx n="121" d="100"/>
          <a:sy n="121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53876-9326-3F4C-A5E8-FA4D6263B660}" type="datetimeFigureOut">
              <a:rPr lang="en-US" smtClean="0"/>
              <a:t>9/12/25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C37D9-B975-0E4A-B346-E683C6B8C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823E0-C92B-DCEC-E838-2A64B5E0E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6683F-D64C-230F-786E-044533C23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089BD-0124-1E7F-BC27-B2B67C71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4307D-60D4-9ECE-A8BB-5ADE836C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9120-04B2-5113-4CB1-2896477F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4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FEEA-1782-41AE-C700-813459AC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CFA06-67E5-43FF-9A84-78008F50F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EEF51-EB85-B314-65CF-ADCB4AA7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CE055-9003-07E4-7A4F-0FEABAB7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2E2A1-FA6C-6773-1F84-78986DAA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4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469C5-E7CA-F063-7A45-53F5119F0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1ECCA-D5D0-E864-8EAB-C3E0FA684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5649D-CF4C-3772-37D2-1D76DCAF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22945-3299-FA90-A2A7-DC888A6F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8E874-CB83-3321-DE79-EF02CDB8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5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498C-5939-C0D3-9D2F-354BC898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51FFA-D9D4-540B-C00B-36C0D663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6DC33-3A6F-299F-FCB3-22DA48E1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1FA1D-FFA6-5EFA-C79F-115E3365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06267-8768-393C-038C-B2390CED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2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3C40F-BAAF-51B1-02CE-FEA3A4306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28BB8-D824-2219-3F08-9EC0913CF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A52DC-76AD-057B-6780-A51A33C8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CFB66-7A05-4B07-1683-C7E15391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215EA-C77C-EDF9-29BF-8DF1E23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5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5191-8DBD-B562-0824-AE96F353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61628-6513-8407-D94C-B410AE784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E5559-AB0A-5158-9CEB-86550504F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A0DB1-669E-1F79-5199-08298776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6B2C-AB4B-6062-0A77-E3A2AC619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0C5FA-FE90-4F7B-6A03-82B05CE4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5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A659-E0CA-A9E7-EA08-F3EB4253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EBA43-008D-282B-78AA-713A7666F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AB9C6-00E3-368F-B4EB-EB387629B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F3F53-8818-B40F-71AC-267AD720B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1FD5C-614B-832E-E93B-E6601C537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62CA19-B6B9-57BD-24F9-68326FEA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9/12/25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3F51C-BBE5-8473-722C-A43F3476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E3045C-89F2-6E5D-8431-C2AB05E3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5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CF34-FCF8-8962-BCE8-C2D46930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E61A1-4F3E-D81B-B3E5-D8D1C40F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9/12/25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D8372-24C0-08B3-E069-7E2FAD76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731DA-5067-57C2-18A3-4BA340FC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8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0A582-1242-054B-5DCF-F6D4A7E86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9/12/25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52A333-F34D-33AD-1EC6-609E9A31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DBD91-8F78-EA11-086C-91519558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8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3B24-099F-F37A-05E1-0C47DEEF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CB5BB-0BAC-ABDA-51A4-C08A579E8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B5C42-76E1-57A0-45A6-2CE7735DA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31E3E-17CA-8152-DAE8-88A2C38F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BA5A5-3C86-CE22-B2EB-478DA2F7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15D76-2F6A-3DB9-0978-4BDD86F3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3458-DBC2-10DA-CB0C-D2CF97E9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1225E-7E62-001C-0F7E-4A91C58BE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1B11C-DB46-272D-F00C-8A9FB4DFE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799F1-B374-5C61-4E78-705F7D5F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FD31A-6B08-920C-B5EE-7422D859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F4620-E945-0164-3F8A-26293CA7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3D3747-A3D9-BE08-8B94-0CE4CE4F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A6F84-F835-AE6D-4129-88D2007B3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9D17-5A6B-C730-6851-A4BB307FB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CC7CE6-81EC-D946-8BF6-9A2E1ECD852B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DDAAD-2BD7-3205-8653-FCC58C039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34C29-6F5C-AA94-7256-E50FEDE8C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7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tima" panose="0200050306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5DB12D-2679-00BC-B41A-96075A7155F4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Optima" panose="0200050306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BDD61-082C-BA42-8D62-71B8CF867FF3}"/>
              </a:ext>
            </a:extLst>
          </p:cNvPr>
          <p:cNvSpPr txBox="1"/>
          <p:nvPr/>
        </p:nvSpPr>
        <p:spPr>
          <a:xfrm>
            <a:off x="8565775" y="376870"/>
            <a:ext cx="35244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Sonal Singhal, Adam D. </a:t>
            </a:r>
            <a:r>
              <a:rPr lang="en-US" dirty="0" err="1">
                <a:latin typeface="Optima" panose="02000503060000020004" pitchFamily="2" charset="0"/>
              </a:rPr>
              <a:t>Leaché</a:t>
            </a:r>
            <a:r>
              <a:rPr lang="en-US" dirty="0">
                <a:latin typeface="Optima" panose="02000503060000020004" pitchFamily="2" charset="0"/>
              </a:rPr>
              <a:t>,</a:t>
            </a:r>
          </a:p>
          <a:p>
            <a:r>
              <a:rPr lang="en-US" dirty="0">
                <a:latin typeface="Optima" panose="02000503060000020004" pitchFamily="2" charset="0"/>
              </a:rPr>
              <a:t>Matthew K. Fujita, Carlos Daniel Cadena, and Felipe Zapata. 2025. “A Genomic Perspective on</a:t>
            </a:r>
          </a:p>
          <a:p>
            <a:r>
              <a:rPr lang="en-US" dirty="0">
                <a:latin typeface="Optima" panose="02000503060000020004" pitchFamily="2" charset="0"/>
              </a:rPr>
              <a:t>Species Delimitation” Annu. Rev. Ecol. Evol. Syst. 2025. 56:467–89</a:t>
            </a:r>
          </a:p>
          <a:p>
            <a:r>
              <a:rPr lang="en-US" dirty="0">
                <a:latin typeface="Optima" panose="02000503060000020004" pitchFamily="2" charset="0"/>
              </a:rPr>
              <a:t>https://</a:t>
            </a:r>
            <a:r>
              <a:rPr lang="en-US" dirty="0" err="1">
                <a:latin typeface="Optima" panose="02000503060000020004" pitchFamily="2" charset="0"/>
              </a:rPr>
              <a:t>doi.org</a:t>
            </a:r>
            <a:r>
              <a:rPr lang="en-US" dirty="0">
                <a:latin typeface="Optima" panose="02000503060000020004" pitchFamily="2" charset="0"/>
              </a:rPr>
              <a:t>/10.1146/annurev-ecolsys-102723-</a:t>
            </a:r>
          </a:p>
          <a:p>
            <a:r>
              <a:rPr lang="en-US" dirty="0">
                <a:latin typeface="Optima" panose="02000503060000020004" pitchFamily="2" charset="0"/>
              </a:rPr>
              <a:t>055311</a:t>
            </a:r>
          </a:p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DA5F9-F3C1-3C39-29CC-569867ED8BA6}"/>
              </a:ext>
            </a:extLst>
          </p:cNvPr>
          <p:cNvSpPr txBox="1"/>
          <p:nvPr/>
        </p:nvSpPr>
        <p:spPr>
          <a:xfrm>
            <a:off x="8565775" y="3895615"/>
            <a:ext cx="3524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Class focus area: Species delimitation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FD20D5-11E2-44B2-1413-7BADE1A7D6C3}"/>
              </a:ext>
            </a:extLst>
          </p:cNvPr>
          <p:cNvSpPr txBox="1"/>
          <p:nvPr/>
        </p:nvSpPr>
        <p:spPr>
          <a:xfrm>
            <a:off x="8551753" y="5105937"/>
            <a:ext cx="352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tima" panose="02000503060000020004" pitchFamily="2" charset="0"/>
              </a:rPr>
              <a:t>EEB603: Brian O’Meara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4FE4F1-EEF1-18BF-0259-AB9DBD8BD250}"/>
              </a:ext>
            </a:extLst>
          </p:cNvPr>
          <p:cNvSpPr txBox="1"/>
          <p:nvPr/>
        </p:nvSpPr>
        <p:spPr>
          <a:xfrm>
            <a:off x="8565775" y="6189256"/>
            <a:ext cx="352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tima" panose="02000503060000020004" pitchFamily="2" charset="0"/>
              </a:rPr>
              <a:t>All quotes and images from the above paper unless otherwise noted</a:t>
            </a:r>
          </a:p>
        </p:txBody>
      </p:sp>
      <p:pic>
        <p:nvPicPr>
          <p:cNvPr id="6" name="Picture 5" descr="Butterflies on a diagram&#10;&#10;AI-generated content may be incorrect.">
            <a:extLst>
              <a:ext uri="{FF2B5EF4-FFF2-40B4-BE49-F238E27FC236}">
                <a16:creationId xmlns:a16="http://schemas.microsoft.com/office/drawing/2014/main" id="{8EAAD101-B1FB-2021-7751-13A435990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57" y="1116362"/>
            <a:ext cx="7772400" cy="507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41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text&#10;&#10;AI-generated content may be incorrect.">
            <a:extLst>
              <a:ext uri="{FF2B5EF4-FFF2-40B4-BE49-F238E27FC236}">
                <a16:creationId xmlns:a16="http://schemas.microsoft.com/office/drawing/2014/main" id="{D6AC8D86-7168-ABD6-54D7-098755CCF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70558"/>
            <a:ext cx="10905066" cy="35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1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AI-generated content may be incorrect.">
            <a:extLst>
              <a:ext uri="{FF2B5EF4-FFF2-40B4-BE49-F238E27FC236}">
                <a16:creationId xmlns:a16="http://schemas.microsoft.com/office/drawing/2014/main" id="{7D6461EE-FE1E-698C-A911-E3FC31172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11674"/>
            <a:ext cx="10905066" cy="46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05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questionnaire&#10;&#10;AI-generated content may be incorrect.">
            <a:extLst>
              <a:ext uri="{FF2B5EF4-FFF2-40B4-BE49-F238E27FC236}">
                <a16:creationId xmlns:a16="http://schemas.microsoft.com/office/drawing/2014/main" id="{535028CD-F658-A24E-8751-7BC6759D8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0" y="1790700"/>
            <a:ext cx="6273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2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ray y&#10;&#10;AI-generated content may be incorrect.">
            <a:extLst>
              <a:ext uri="{FF2B5EF4-FFF2-40B4-BE49-F238E27FC236}">
                <a16:creationId xmlns:a16="http://schemas.microsoft.com/office/drawing/2014/main" id="{344E1E68-C4DC-8EF4-495F-89FCC6A1E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041" y="0"/>
            <a:ext cx="373591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71DEDF-252E-D66D-C585-ED24F2766739}"/>
              </a:ext>
            </a:extLst>
          </p:cNvPr>
          <p:cNvSpPr txBox="1"/>
          <p:nvPr/>
        </p:nvSpPr>
        <p:spPr>
          <a:xfrm>
            <a:off x="304799" y="6303818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de Queiroz 2007</a:t>
            </a:r>
          </a:p>
        </p:txBody>
      </p:sp>
    </p:spTree>
    <p:extLst>
      <p:ext uri="{BB962C8B-B14F-4D97-AF65-F5344CB8AC3E}">
        <p14:creationId xmlns:p14="http://schemas.microsoft.com/office/powerpoint/2010/main" val="52094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DBA94D0F-F1F0-B871-CAAE-F16194C7C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11783"/>
            <a:ext cx="10905066" cy="5234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DB2757-A8B0-8ADA-01E4-A3BAD2059019}"/>
              </a:ext>
            </a:extLst>
          </p:cNvPr>
          <p:cNvSpPr txBox="1"/>
          <p:nvPr/>
        </p:nvSpPr>
        <p:spPr>
          <a:xfrm>
            <a:off x="180109" y="6345382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Wikipedia Sept 12, 2025: Multispecies Coalescent</a:t>
            </a:r>
          </a:p>
        </p:txBody>
      </p:sp>
    </p:spTree>
    <p:extLst>
      <p:ext uri="{BB962C8B-B14F-4D97-AF65-F5344CB8AC3E}">
        <p14:creationId xmlns:p14="http://schemas.microsoft.com/office/powerpoint/2010/main" val="16826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54FAD5FE-CDDD-FBFF-96C1-3D5093628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461" y="0"/>
            <a:ext cx="5598547" cy="60118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126813-22F2-BAAE-B598-9955FF66C1C5}"/>
              </a:ext>
            </a:extLst>
          </p:cNvPr>
          <p:cNvSpPr txBox="1"/>
          <p:nvPr/>
        </p:nvSpPr>
        <p:spPr>
          <a:xfrm>
            <a:off x="142044" y="6211669"/>
            <a:ext cx="11267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Jente </a:t>
            </a:r>
            <a:r>
              <a:rPr lang="en-US" dirty="0" err="1">
                <a:latin typeface="Optima" panose="02000503060000020004" pitchFamily="2" charset="0"/>
              </a:rPr>
              <a:t>Ottenburghs</a:t>
            </a:r>
            <a:r>
              <a:rPr lang="en-US" dirty="0">
                <a:latin typeface="Optima" panose="02000503060000020004" pitchFamily="2" charset="0"/>
              </a:rPr>
              <a:t>: https://</a:t>
            </a:r>
            <a:r>
              <a:rPr lang="en-US" dirty="0" err="1">
                <a:latin typeface="Optima" panose="02000503060000020004" pitchFamily="2" charset="0"/>
              </a:rPr>
              <a:t>avianhybrids.wordpress.com</a:t>
            </a:r>
            <a:r>
              <a:rPr lang="en-US" dirty="0">
                <a:latin typeface="Optima" panose="02000503060000020004" pitchFamily="2" charset="0"/>
              </a:rPr>
              <a:t>/2019/11/09/d-statistics-for-dummies-a-simple-test-for-introgression/</a:t>
            </a:r>
          </a:p>
        </p:txBody>
      </p:sp>
    </p:spTree>
    <p:extLst>
      <p:ext uri="{BB962C8B-B14F-4D97-AF65-F5344CB8AC3E}">
        <p14:creationId xmlns:p14="http://schemas.microsoft.com/office/powerpoint/2010/main" val="19632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mple text for a research paper&#10;&#10;AI-generated content may be incorrect.">
            <a:extLst>
              <a:ext uri="{FF2B5EF4-FFF2-40B4-BE49-F238E27FC236}">
                <a16:creationId xmlns:a16="http://schemas.microsoft.com/office/drawing/2014/main" id="{487A0778-4B6D-F178-6C4C-D6FDCBFFB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727" y="149513"/>
            <a:ext cx="3828418" cy="4505614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B533C649-0668-1BCD-C230-2ABA58B0E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769" y="0"/>
            <a:ext cx="404300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F2592E-D7F2-AA33-8FEF-AB6BB287D597}"/>
              </a:ext>
            </a:extLst>
          </p:cNvPr>
          <p:cNvSpPr txBox="1"/>
          <p:nvPr/>
        </p:nvSpPr>
        <p:spPr>
          <a:xfrm>
            <a:off x="623455" y="6082145"/>
            <a:ext cx="236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Jackson et al. 2017</a:t>
            </a:r>
          </a:p>
        </p:txBody>
      </p:sp>
    </p:spTree>
    <p:extLst>
      <p:ext uri="{BB962C8B-B14F-4D97-AF65-F5344CB8AC3E}">
        <p14:creationId xmlns:p14="http://schemas.microsoft.com/office/powerpoint/2010/main" val="410265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0645A-E853-D1B4-6DC6-FC3393ECF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28F464-B3B5-3510-6CE2-34D2457F23ED}"/>
              </a:ext>
            </a:extLst>
          </p:cNvPr>
          <p:cNvSpPr txBox="1"/>
          <p:nvPr/>
        </p:nvSpPr>
        <p:spPr>
          <a:xfrm>
            <a:off x="623455" y="6082145"/>
            <a:ext cx="236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Jackson et al. 2017</a:t>
            </a:r>
          </a:p>
        </p:txBody>
      </p:sp>
      <p:pic>
        <p:nvPicPr>
          <p:cNvPr id="4" name="Picture 3" descr="A diagram of a triangle&#10;&#10;AI-generated content may be incorrect.">
            <a:extLst>
              <a:ext uri="{FF2B5EF4-FFF2-40B4-BE49-F238E27FC236}">
                <a16:creationId xmlns:a16="http://schemas.microsoft.com/office/drawing/2014/main" id="{06E5679B-C84C-93B4-A2D9-061D77C4D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173181"/>
            <a:ext cx="7212891" cy="651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73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tterflies on a diagram&#10;&#10;AI-generated content may be incorrect.">
            <a:extLst>
              <a:ext uri="{FF2B5EF4-FFF2-40B4-BE49-F238E27FC236}">
                <a16:creationId xmlns:a16="http://schemas.microsoft.com/office/drawing/2014/main" id="{C4976D6D-0BC2-14EF-1460-6C3083260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81" y="0"/>
            <a:ext cx="10421463" cy="680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0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of a scientific experiment&#10;&#10;AI-generated content may be incorrect.">
            <a:extLst>
              <a:ext uri="{FF2B5EF4-FFF2-40B4-BE49-F238E27FC236}">
                <a16:creationId xmlns:a16="http://schemas.microsoft.com/office/drawing/2014/main" id="{FB97B552-6765-DD9C-FDD2-40829390C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032" y="0"/>
            <a:ext cx="5823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2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cientific experiment&#10;&#10;AI-generated content may be incorrect.">
            <a:extLst>
              <a:ext uri="{FF2B5EF4-FFF2-40B4-BE49-F238E27FC236}">
                <a16:creationId xmlns:a16="http://schemas.microsoft.com/office/drawing/2014/main" id="{BAB25943-0F03-509E-561F-8E0CFBAE1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609600"/>
            <a:ext cx="7772400" cy="54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25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12140</TotalTime>
  <Words>111</Words>
  <Application>Microsoft Macintosh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Optima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O'Meara, Brian</dc:creator>
  <cp:lastModifiedBy>O'Meara, Brian</cp:lastModifiedBy>
  <cp:revision>48</cp:revision>
  <dcterms:created xsi:type="dcterms:W3CDTF">2025-08-21T16:53:40Z</dcterms:created>
  <dcterms:modified xsi:type="dcterms:W3CDTF">2025-09-13T01:29:18Z</dcterms:modified>
</cp:coreProperties>
</file>