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  <a:srgbClr val="009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4"/>
    <p:restoredTop sz="94694"/>
  </p:normalViewPr>
  <p:slideViewPr>
    <p:cSldViewPr snapToGrid="0">
      <p:cViewPr varScale="1">
        <p:scale>
          <a:sx n="120" d="100"/>
          <a:sy n="120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53876-9326-3F4C-A5E8-FA4D6263B660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C37D9-B975-0E4A-B346-E683C6B8C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823E0-C92B-DCEC-E838-2A64B5E0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6683F-D64C-230F-786E-044533C23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089BD-0124-1E7F-BC27-B2B67C71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4307D-60D4-9ECE-A8BB-5ADE836C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9120-04B2-5113-4CB1-2896477F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4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FEEA-1782-41AE-C700-813459AC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CFA06-67E5-43FF-9A84-78008F50F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EEF51-EB85-B314-65CF-ADCB4AA7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CE055-9003-07E4-7A4F-0FEABAB7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2E2A1-FA6C-6773-1F84-78986DAA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4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469C5-E7CA-F063-7A45-53F5119F0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1ECCA-D5D0-E864-8EAB-C3E0FA684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5649D-CF4C-3772-37D2-1D76DCAF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22945-3299-FA90-A2A7-DC888A6F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8E874-CB83-3321-DE79-EF02CDB8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5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498C-5939-C0D3-9D2F-354BC898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51FFA-D9D4-540B-C00B-36C0D663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6DC33-3A6F-299F-FCB3-22DA48E1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1FA1D-FFA6-5EFA-C79F-115E3365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06267-8768-393C-038C-B2390CED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2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3C40F-BAAF-51B1-02CE-FEA3A430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28BB8-D824-2219-3F08-9EC0913CF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52DC-76AD-057B-6780-A51A33C8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CFB66-7A05-4B07-1683-C7E15391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215EA-C77C-EDF9-29BF-8DF1E23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5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5191-8DBD-B562-0824-AE96F353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61628-6513-8407-D94C-B410AE784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E5559-AB0A-5158-9CEB-86550504F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A0DB1-669E-1F79-5199-08298776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6B2C-AB4B-6062-0A77-E3A2AC619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0C5FA-FE90-4F7B-6A03-82B05CE4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5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A659-E0CA-A9E7-EA08-F3EB4253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EBA43-008D-282B-78AA-713A7666F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AB9C6-00E3-368F-B4EB-EB387629B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F3F53-8818-B40F-71AC-267AD720B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1FD5C-614B-832E-E93B-E6601C537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62CA19-B6B9-57BD-24F9-68326FEA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3F51C-BBE5-8473-722C-A43F3476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3045C-89F2-6E5D-8431-C2AB05E3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5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CF34-FCF8-8962-BCE8-C2D46930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E61A1-4F3E-D81B-B3E5-D8D1C40F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D8372-24C0-08B3-E069-7E2FAD76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731DA-5067-57C2-18A3-4BA340FC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8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0A582-1242-054B-5DCF-F6D4A7E8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2A333-F34D-33AD-1EC6-609E9A31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DBD91-8F78-EA11-086C-91519558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8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3B24-099F-F37A-05E1-0C47DEEF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CB5BB-0BAC-ABDA-51A4-C08A579E8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B5C42-76E1-57A0-45A6-2CE7735DA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31E3E-17CA-8152-DAE8-88A2C38F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BA5A5-3C86-CE22-B2EB-478DA2F7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15D76-2F6A-3DB9-0978-4BDD86F3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3458-DBC2-10DA-CB0C-D2CF97E9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1225E-7E62-001C-0F7E-4A91C58BE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1B11C-DB46-272D-F00C-8A9FB4DFE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799F1-B374-5C61-4E78-705F7D5F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FD31A-6B08-920C-B5EE-7422D859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F4620-E945-0164-3F8A-26293CA7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D3747-A3D9-BE08-8B94-0CE4CE4F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A6F84-F835-AE6D-4129-88D2007B3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9D17-5A6B-C730-6851-A4BB307FB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DDAAD-2BD7-3205-8653-FCC58C039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34C29-6F5C-AA94-7256-E50FEDE8C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7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tima" panose="0200050306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DB12D-2679-00BC-B41A-96075A7155F4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Optima" panose="0200050306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BDD61-082C-BA42-8D62-71B8CF867FF3}"/>
              </a:ext>
            </a:extLst>
          </p:cNvPr>
          <p:cNvSpPr txBox="1"/>
          <p:nvPr/>
        </p:nvSpPr>
        <p:spPr>
          <a:xfrm>
            <a:off x="6200775" y="336331"/>
            <a:ext cx="5889482" cy="341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Manica </a:t>
            </a:r>
            <a:r>
              <a:rPr lang="en-US" dirty="0" err="1">
                <a:latin typeface="Optima" panose="02000503060000020004" pitchFamily="2" charset="0"/>
              </a:rPr>
              <a:t>Balant</a:t>
            </a:r>
            <a:r>
              <a:rPr lang="en-US" dirty="0">
                <a:latin typeface="Optima" panose="02000503060000020004" pitchFamily="2" charset="0"/>
              </a:rPr>
              <a:t>*, Daniel Vitales*, Zhiqiang Wang*, Zoltán Barina, Lin Fu,  </a:t>
            </a:r>
            <a:r>
              <a:rPr lang="en-US" dirty="0" err="1">
                <a:latin typeface="Optima" panose="02000503060000020004" pitchFamily="2" charset="0"/>
              </a:rPr>
              <a:t>Tiangang</a:t>
            </a:r>
            <a:r>
              <a:rPr lang="en-US" dirty="0">
                <a:latin typeface="Optima" panose="02000503060000020004" pitchFamily="2" charset="0"/>
              </a:rPr>
              <a:t> Gao, Teresa </a:t>
            </a:r>
            <a:r>
              <a:rPr lang="en-US" dirty="0" err="1">
                <a:latin typeface="Optima" panose="02000503060000020004" pitchFamily="2" charset="0"/>
              </a:rPr>
              <a:t>Garnatje</a:t>
            </a:r>
            <a:r>
              <a:rPr lang="en-US" dirty="0">
                <a:latin typeface="Optima" panose="02000503060000020004" pitchFamily="2" charset="0"/>
              </a:rPr>
              <a:t>, Airy Gras, Muhammad Qasim Hayat, Marine Oganesian, Jaume Pellicer, Seyed A. Salami, Alexey P. </a:t>
            </a:r>
            <a:r>
              <a:rPr lang="en-US" dirty="0" err="1">
                <a:latin typeface="Optima" panose="02000503060000020004" pitchFamily="2" charset="0"/>
              </a:rPr>
              <a:t>Seregin</a:t>
            </a:r>
            <a:r>
              <a:rPr lang="en-US" dirty="0">
                <a:latin typeface="Optima" panose="02000503060000020004" pitchFamily="2" charset="0"/>
              </a:rPr>
              <a:t>, Nina Stepanyan-</a:t>
            </a:r>
            <a:r>
              <a:rPr lang="en-US" dirty="0" err="1">
                <a:latin typeface="Optima" panose="02000503060000020004" pitchFamily="2" charset="0"/>
              </a:rPr>
              <a:t>Gandilyan</a:t>
            </a:r>
            <a:r>
              <a:rPr lang="en-US" dirty="0">
                <a:latin typeface="Optima" panose="02000503060000020004" pitchFamily="2" charset="0"/>
              </a:rPr>
              <a:t>, Nusrat Sultana, Shagdar </a:t>
            </a:r>
            <a:r>
              <a:rPr lang="en-US" dirty="0" err="1">
                <a:latin typeface="Optima" panose="02000503060000020004" pitchFamily="2" charset="0"/>
              </a:rPr>
              <a:t>Tsooj</a:t>
            </a:r>
            <a:r>
              <a:rPr lang="en-US" dirty="0">
                <a:latin typeface="Optima" panose="02000503060000020004" pitchFamily="2" charset="0"/>
              </a:rPr>
              <a:t>, </a:t>
            </a:r>
            <a:r>
              <a:rPr lang="en-US" dirty="0" err="1">
                <a:latin typeface="Optima" panose="02000503060000020004" pitchFamily="2" charset="0"/>
              </a:rPr>
              <a:t>Magsar</a:t>
            </a:r>
            <a:r>
              <a:rPr lang="en-US" dirty="0">
                <a:latin typeface="Optima" panose="02000503060000020004" pitchFamily="2" charset="0"/>
              </a:rPr>
              <a:t> Urgamal, Joan </a:t>
            </a:r>
            <a:r>
              <a:rPr lang="en-US" dirty="0" err="1">
                <a:latin typeface="Optima" panose="02000503060000020004" pitchFamily="2" charset="0"/>
              </a:rPr>
              <a:t>Vallès</a:t>
            </a:r>
            <a:r>
              <a:rPr lang="en-US" dirty="0">
                <a:latin typeface="Optima" panose="02000503060000020004" pitchFamily="2" charset="0"/>
              </a:rPr>
              <a:t>, Robin van Velzen, Lisa Pokorny. 2025. “</a:t>
            </a:r>
            <a:r>
              <a:rPr lang="en-US" b="1" dirty="0">
                <a:latin typeface="Optima" panose="02000503060000020004" pitchFamily="2" charset="0"/>
              </a:rPr>
              <a:t>Integrating target capture with whole genome sequencing of recent and natural history collections to explain the phylogeography of wild-growing and cultivated </a:t>
            </a:r>
            <a:r>
              <a:rPr lang="en-US" b="1" i="1" dirty="0">
                <a:latin typeface="Optima" panose="02000503060000020004" pitchFamily="2" charset="0"/>
              </a:rPr>
              <a:t>Cannabis</a:t>
            </a:r>
            <a:r>
              <a:rPr lang="en-US" i="1" dirty="0">
                <a:latin typeface="Optima" panose="02000503060000020004" pitchFamily="2" charset="0"/>
              </a:rPr>
              <a:t>”</a:t>
            </a:r>
            <a:r>
              <a:rPr lang="en-US" dirty="0">
                <a:latin typeface="Optima" panose="02000503060000020004" pitchFamily="2" charset="0"/>
              </a:rPr>
              <a:t>. Plants People Planet. 1-18. https://</a:t>
            </a:r>
            <a:r>
              <a:rPr lang="en-US" dirty="0" err="1">
                <a:latin typeface="Optima" panose="02000503060000020004" pitchFamily="2" charset="0"/>
              </a:rPr>
              <a:t>doi.org</a:t>
            </a:r>
            <a:r>
              <a:rPr lang="en-US" dirty="0">
                <a:latin typeface="Optima" panose="02000503060000020004" pitchFamily="2" charset="0"/>
              </a:rPr>
              <a:t>/10.1002/ppp3.70043 [* = equal contributions]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DA5F9-F3C1-3C39-29CC-569867ED8BA6}"/>
              </a:ext>
            </a:extLst>
          </p:cNvPr>
          <p:cNvSpPr txBox="1"/>
          <p:nvPr/>
        </p:nvSpPr>
        <p:spPr>
          <a:xfrm>
            <a:off x="8565775" y="3895615"/>
            <a:ext cx="3524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Class focus area: Phylogeography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FD20D5-11E2-44B2-1413-7BADE1A7D6C3}"/>
              </a:ext>
            </a:extLst>
          </p:cNvPr>
          <p:cNvSpPr txBox="1"/>
          <p:nvPr/>
        </p:nvSpPr>
        <p:spPr>
          <a:xfrm>
            <a:off x="8551753" y="5105937"/>
            <a:ext cx="352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tima" panose="02000503060000020004" pitchFamily="2" charset="0"/>
              </a:rPr>
              <a:t>EEB603: Brian O’Meara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4FE4F1-EEF1-18BF-0259-AB9DBD8BD250}"/>
              </a:ext>
            </a:extLst>
          </p:cNvPr>
          <p:cNvSpPr txBox="1"/>
          <p:nvPr/>
        </p:nvSpPr>
        <p:spPr>
          <a:xfrm>
            <a:off x="8565775" y="6189256"/>
            <a:ext cx="352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tima" panose="02000503060000020004" pitchFamily="2" charset="0"/>
              </a:rPr>
              <a:t>All quotes and images from the above paper unless otherwise noted</a:t>
            </a:r>
          </a:p>
        </p:txBody>
      </p:sp>
      <p:pic>
        <p:nvPicPr>
          <p:cNvPr id="2" name="Picture 1" descr="A circular diagram with colorful lines&#10;&#10;AI-generated content may be incorrect.">
            <a:extLst>
              <a:ext uri="{FF2B5EF4-FFF2-40B4-BE49-F238E27FC236}">
                <a16:creationId xmlns:a16="http://schemas.microsoft.com/office/drawing/2014/main" id="{2B263AE3-49AA-9A69-C74C-BB060D1C1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03" y="336332"/>
            <a:ext cx="5970015" cy="597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4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map of the world with different colored circles&#10;&#10;AI-generated content may be incorrect.">
            <a:extLst>
              <a:ext uri="{FF2B5EF4-FFF2-40B4-BE49-F238E27FC236}">
                <a16:creationId xmlns:a16="http://schemas.microsoft.com/office/drawing/2014/main" id="{DD7152D9-B99E-5B7B-7E03-711936FD5D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1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DF4162F-28DE-E837-F1D0-0631146E5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175" y="0"/>
            <a:ext cx="598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5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rcular diagram with colorful lines&#10;&#10;AI-generated content may be incorrect.">
            <a:extLst>
              <a:ext uri="{FF2B5EF4-FFF2-40B4-BE49-F238E27FC236}">
                <a16:creationId xmlns:a16="http://schemas.microsoft.com/office/drawing/2014/main" id="{698C296E-14EA-FD1A-C0B4-706987F24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06" y="0"/>
            <a:ext cx="6847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6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F37898D2-E205-1CDF-C020-DCB9237F2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713" y="643466"/>
            <a:ext cx="784657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7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of numbers and names&#10;&#10;AI-generated content may be incorrect.">
            <a:extLst>
              <a:ext uri="{FF2B5EF4-FFF2-40B4-BE49-F238E27FC236}">
                <a16:creationId xmlns:a16="http://schemas.microsoft.com/office/drawing/2014/main" id="{6E997267-4E47-87B7-4BC1-9B36D6860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50" y="120650"/>
            <a:ext cx="44069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3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12C0D7-CFD8-F960-9720-FD30364F2243}"/>
              </a:ext>
            </a:extLst>
          </p:cNvPr>
          <p:cNvSpPr txBox="1"/>
          <p:nvPr/>
        </p:nvSpPr>
        <p:spPr>
          <a:xfrm>
            <a:off x="628650" y="1439383"/>
            <a:ext cx="115633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They sent their DNA extraction samples to be sequenced by a private company. What are the risks and benefits of doing your own sequence work vs paying it for a company to do it for you?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How important was human dispersal in the history?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Potential issues with herbarium specimens?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What’s a paralog? SNP? Exon? Flanking regions? Linkage disequilibrium? F</a:t>
            </a:r>
            <a:r>
              <a:rPr lang="en-US" baseline="-25000" dirty="0">
                <a:latin typeface="Optima" panose="02000503060000020004" pitchFamily="2" charset="0"/>
              </a:rPr>
              <a:t>ST</a:t>
            </a:r>
            <a:r>
              <a:rPr lang="en-US" dirty="0">
                <a:latin typeface="Optima" panose="02000503060000020004" pitchFamily="2" charset="0"/>
              </a:rPr>
              <a:t>?</a:t>
            </a:r>
            <a:endParaRPr lang="en-US" baseline="-25000" dirty="0">
              <a:latin typeface="Optima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68,212 SNPs -&gt; 2,875 after filtering. Good idea? Bad?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In addition, the STRUCTURE model assumes that markers are neutral, which--if they are located within genes--one can reasonably expect that they generally are not. The paper gave some phenomenal background information, but I'm not particularly comfortable with how they analyzed and interpreted their data.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How might degraded herbarium samples affect results?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RAXML-NG vs RAXML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How would you analyze what changed with domestication?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Why no time calibration?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37C74D-EC97-1C14-84A0-BB269BCD9318}"/>
              </a:ext>
            </a:extLst>
          </p:cNvPr>
          <p:cNvSpPr txBox="1"/>
          <p:nvPr/>
        </p:nvSpPr>
        <p:spPr>
          <a:xfrm>
            <a:off x="435935" y="435935"/>
            <a:ext cx="248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Student questions</a:t>
            </a:r>
          </a:p>
        </p:txBody>
      </p:sp>
    </p:spTree>
    <p:extLst>
      <p:ext uri="{BB962C8B-B14F-4D97-AF65-F5344CB8AC3E}">
        <p14:creationId xmlns:p14="http://schemas.microsoft.com/office/powerpoint/2010/main" val="849872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12558</TotalTime>
  <Words>293</Words>
  <Application>Microsoft Macintosh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Optima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O'Meara, Brian</dc:creator>
  <cp:lastModifiedBy>O'Meara, Brian</cp:lastModifiedBy>
  <cp:revision>58</cp:revision>
  <dcterms:created xsi:type="dcterms:W3CDTF">2025-08-21T16:53:40Z</dcterms:created>
  <dcterms:modified xsi:type="dcterms:W3CDTF">2025-10-11T17:54:44Z</dcterms:modified>
</cp:coreProperties>
</file>